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99" r:id="rId2"/>
    <p:sldMasterId id="2147483728" r:id="rId3"/>
  </p:sldMasterIdLst>
  <p:notesMasterIdLst>
    <p:notesMasterId r:id="rId74"/>
  </p:notesMasterIdLst>
  <p:sldIdLst>
    <p:sldId id="256" r:id="rId4"/>
    <p:sldId id="670" r:id="rId5"/>
    <p:sldId id="724" r:id="rId6"/>
    <p:sldId id="688" r:id="rId7"/>
    <p:sldId id="307" r:id="rId8"/>
    <p:sldId id="803" r:id="rId9"/>
    <p:sldId id="362" r:id="rId10"/>
    <p:sldId id="365" r:id="rId11"/>
    <p:sldId id="350" r:id="rId12"/>
    <p:sldId id="726" r:id="rId13"/>
    <p:sldId id="678" r:id="rId14"/>
    <p:sldId id="375" r:id="rId15"/>
    <p:sldId id="838" r:id="rId16"/>
    <p:sldId id="713" r:id="rId17"/>
    <p:sldId id="395" r:id="rId18"/>
    <p:sldId id="822" r:id="rId19"/>
    <p:sldId id="823" r:id="rId20"/>
    <p:sldId id="702" r:id="rId21"/>
    <p:sldId id="711" r:id="rId22"/>
    <p:sldId id="712" r:id="rId23"/>
    <p:sldId id="819" r:id="rId24"/>
    <p:sldId id="788" r:id="rId25"/>
    <p:sldId id="789" r:id="rId26"/>
    <p:sldId id="707" r:id="rId27"/>
    <p:sldId id="705" r:id="rId28"/>
    <p:sldId id="820" r:id="rId29"/>
    <p:sldId id="821" r:id="rId30"/>
    <p:sldId id="848" r:id="rId31"/>
    <p:sldId id="718" r:id="rId32"/>
    <p:sldId id="716" r:id="rId33"/>
    <p:sldId id="715" r:id="rId34"/>
    <p:sldId id="970" r:id="rId35"/>
    <p:sldId id="847" r:id="rId36"/>
    <p:sldId id="394" r:id="rId37"/>
    <p:sldId id="804" r:id="rId38"/>
    <p:sldId id="843" r:id="rId39"/>
    <p:sldId id="842" r:id="rId40"/>
    <p:sldId id="971" r:id="rId41"/>
    <p:sldId id="969" r:id="rId42"/>
    <p:sldId id="829" r:id="rId43"/>
    <p:sldId id="403" r:id="rId44"/>
    <p:sldId id="258" r:id="rId45"/>
    <p:sldId id="830" r:id="rId46"/>
    <p:sldId id="264" r:id="rId47"/>
    <p:sldId id="266" r:id="rId48"/>
    <p:sldId id="267" r:id="rId49"/>
    <p:sldId id="844" r:id="rId50"/>
    <p:sldId id="404" r:id="rId51"/>
    <p:sldId id="261" r:id="rId52"/>
    <p:sldId id="262" r:id="rId53"/>
    <p:sldId id="263" r:id="rId54"/>
    <p:sldId id="973" r:id="rId55"/>
    <p:sldId id="975" r:id="rId56"/>
    <p:sldId id="859" r:id="rId57"/>
    <p:sldId id="860" r:id="rId58"/>
    <p:sldId id="303" r:id="rId59"/>
    <p:sldId id="304" r:id="rId60"/>
    <p:sldId id="976" r:id="rId61"/>
    <p:sldId id="880" r:id="rId62"/>
    <p:sldId id="862" r:id="rId63"/>
    <p:sldId id="882" r:id="rId64"/>
    <p:sldId id="977" r:id="rId65"/>
    <p:sldId id="890" r:id="rId66"/>
    <p:sldId id="874" r:id="rId67"/>
    <p:sldId id="885" r:id="rId68"/>
    <p:sldId id="888" r:id="rId69"/>
    <p:sldId id="887" r:id="rId70"/>
    <p:sldId id="720" r:id="rId71"/>
    <p:sldId id="721" r:id="rId72"/>
    <p:sldId id="72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B2F5AA-87AE-4C55-9F39-6FD1BEC4AB6B}">
          <p14:sldIdLst>
            <p14:sldId id="256"/>
            <p14:sldId id="670"/>
            <p14:sldId id="724"/>
            <p14:sldId id="688"/>
            <p14:sldId id="307"/>
            <p14:sldId id="803"/>
            <p14:sldId id="362"/>
            <p14:sldId id="365"/>
            <p14:sldId id="350"/>
            <p14:sldId id="726"/>
            <p14:sldId id="678"/>
            <p14:sldId id="375"/>
            <p14:sldId id="838"/>
            <p14:sldId id="713"/>
            <p14:sldId id="395"/>
            <p14:sldId id="822"/>
            <p14:sldId id="823"/>
            <p14:sldId id="702"/>
            <p14:sldId id="711"/>
            <p14:sldId id="712"/>
            <p14:sldId id="819"/>
            <p14:sldId id="788"/>
            <p14:sldId id="789"/>
            <p14:sldId id="707"/>
            <p14:sldId id="705"/>
            <p14:sldId id="820"/>
            <p14:sldId id="821"/>
            <p14:sldId id="848"/>
            <p14:sldId id="718"/>
            <p14:sldId id="716"/>
            <p14:sldId id="715"/>
            <p14:sldId id="970"/>
            <p14:sldId id="847"/>
            <p14:sldId id="394"/>
            <p14:sldId id="804"/>
            <p14:sldId id="843"/>
            <p14:sldId id="842"/>
            <p14:sldId id="971"/>
            <p14:sldId id="969"/>
            <p14:sldId id="829"/>
            <p14:sldId id="403"/>
            <p14:sldId id="258"/>
            <p14:sldId id="830"/>
            <p14:sldId id="264"/>
            <p14:sldId id="266"/>
            <p14:sldId id="267"/>
            <p14:sldId id="844"/>
            <p14:sldId id="404"/>
            <p14:sldId id="261"/>
            <p14:sldId id="262"/>
            <p14:sldId id="263"/>
            <p14:sldId id="973"/>
            <p14:sldId id="975"/>
            <p14:sldId id="859"/>
            <p14:sldId id="860"/>
            <p14:sldId id="303"/>
            <p14:sldId id="304"/>
            <p14:sldId id="976"/>
            <p14:sldId id="880"/>
            <p14:sldId id="862"/>
            <p14:sldId id="882"/>
            <p14:sldId id="977"/>
            <p14:sldId id="890"/>
            <p14:sldId id="874"/>
            <p14:sldId id="885"/>
            <p14:sldId id="888"/>
            <p14:sldId id="887"/>
            <p14:sldId id="720"/>
            <p14:sldId id="721"/>
            <p14:sldId id="7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5" autoAdjust="0"/>
    <p:restoredTop sz="81119" autoAdjust="0"/>
  </p:normalViewPr>
  <p:slideViewPr>
    <p:cSldViewPr snapToGrid="0">
      <p:cViewPr varScale="1">
        <p:scale>
          <a:sx n="100" d="100"/>
          <a:sy n="100" d="100"/>
        </p:scale>
        <p:origin x="7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27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42DC0-34EC-475B-B33A-AE175AE87C7E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CEC4F-5929-4C62-9589-4532415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8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29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63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6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That’s what the psychiatrists say, what about researchers?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8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06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3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85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 is a peak response to any emotional stimulus which usually occurs rapidly, usually out of shock, but lasts only as long as the stimulus is present.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4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0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10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=gFSQFtVb87E –rat park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3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67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0000" lvl="2" indent="0">
              <a:buNone/>
            </a:pPr>
            <a:endParaRPr lang="en-US" dirty="0"/>
          </a:p>
          <a:p>
            <a:r>
              <a:rPr lang="en-US" dirty="0"/>
              <a:t>But, as always with correlations…we don’t know if X caused Y, or Y caused X, or a third factor caused both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James Anthony &amp; Fernando Wagner asked two questions:</a:t>
            </a:r>
          </a:p>
          <a:p>
            <a:pPr lvl="2"/>
            <a:r>
              <a:rPr lang="en-US" dirty="0"/>
              <a:t>1) did you ever use the drug?</a:t>
            </a:r>
          </a:p>
          <a:p>
            <a:pPr lvl="2"/>
            <a:r>
              <a:rPr lang="en-US" dirty="0"/>
              <a:t>2) did you ever meet DSM criteria for dependence?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9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00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69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Having one disorder can be a </a:t>
            </a:r>
            <a:r>
              <a:rPr lang="en-US" sz="1200" u="sng" dirty="0"/>
              <a:t>risk factor</a:t>
            </a:r>
            <a:r>
              <a:rPr lang="en-US" sz="1200" dirty="0"/>
              <a:t> for another…t</a:t>
            </a:r>
            <a:r>
              <a:rPr lang="en-US" dirty="0"/>
              <a:t>he interactions of the two can worsen both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0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National Survey on Drug Use and Health - What do we notice??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8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0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percentage can be compared with the prevalence of current (within the past 12 months) anxiety disorders in the U.S. community, which is estimated to be 11%.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is a terrible graphic but let’s talk about it.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8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00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9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32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Clips: 0:00-2:20, 5:30-6:15, 12:45-13:20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24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better to think of “disease” as an analogy for substance use disorder.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5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lvl="3"/>
            <a:endParaRPr lang="en-US" sz="1200" dirty="0"/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63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Carl Hart Video if interested: https://www.youtube.com/watch?v=AzupwJDje_4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36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90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Recency bias….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38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Let’s discuss this…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Can you think of other evidence one way or another?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7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465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chemeClr val="accent2"/>
                </a:solidFill>
              </a:rPr>
              <a:t>The highly convoluted cortex of the human brain provides more surface area in a relatively small space</a:t>
            </a:r>
            <a:endParaRPr lang="en-US" altLang="en-US" dirty="0">
              <a:latin typeface="Times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Gyri (singular: gyrus) are the folds or bumps in the brain and sulci (singular: sulcus) are the indentations or grooves</a:t>
            </a:r>
            <a:endParaRPr lang="en-US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73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522480D7-8D00-1F9F-C6A2-30EFAB8222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8F6D81A-9E7A-44FE-A425-FF54BD2693B9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DFF4E079-B38F-3C0C-8BDC-EF58FC1E1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05FDDE0-A3B0-1212-BF8B-D8CDEE821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differ between comparative and human anatomy</a:t>
            </a:r>
            <a:endParaRPr lang="en-US" altLang="en-US" dirty="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0E758CD-B12C-ECAE-45D7-E4848D5A59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0A691AB-EB51-4C72-A2B0-610EC88FD921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63508E3-2F75-A2C9-2380-B6CDAC0E8B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E268F501-6DE9-E0DA-32DF-74D67BFE7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(frontal/coronal)</a:t>
            </a: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11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3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pretty much identical to the marijuana graph.  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554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268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55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DC1C6"/>
                </a:solidFill>
                <a:latin typeface="Roboto" panose="02000000000000000000" pitchFamily="2" charset="0"/>
              </a:rPr>
              <a:t>“Lateral ventricles”, “3</a:t>
            </a:r>
            <a:r>
              <a:rPr lang="en-US" baseline="30000" dirty="0">
                <a:solidFill>
                  <a:srgbClr val="BDC1C6"/>
                </a:solidFill>
                <a:latin typeface="Roboto" panose="02000000000000000000" pitchFamily="2" charset="0"/>
              </a:rPr>
              <a:t>rd</a:t>
            </a:r>
            <a:r>
              <a:rPr lang="en-US" dirty="0">
                <a:solidFill>
                  <a:srgbClr val="BDC1C6"/>
                </a:solidFill>
                <a:latin typeface="Roboto" panose="02000000000000000000" pitchFamily="2" charset="0"/>
              </a:rPr>
              <a:t> and “4</a:t>
            </a:r>
            <a:r>
              <a:rPr lang="en-US" baseline="30000" dirty="0">
                <a:solidFill>
                  <a:srgbClr val="BDC1C6"/>
                </a:solidFill>
                <a:latin typeface="Roboto" panose="02000000000000000000" pitchFamily="2" charset="0"/>
              </a:rPr>
              <a:t>th</a:t>
            </a:r>
            <a:r>
              <a:rPr lang="en-US" dirty="0">
                <a:solidFill>
                  <a:srgbClr val="BDC1C6"/>
                </a:solidFill>
                <a:latin typeface="Roboto" panose="02000000000000000000" pitchFamily="2" charset="0"/>
              </a:rPr>
              <a:t> ventricles.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don’t need to memorize location/names (that’s why I took them off!), but should know that the brain has ventricles, and roughly 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2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82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1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000091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2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74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2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 major explanations in the field:  “causal” Gateway and Common Liability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7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8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3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7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0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1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095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80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4343400"/>
            <a:ext cx="112776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45577DC-10B5-4FD4-A221-58A04779DB9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9600" y="1301751"/>
            <a:ext cx="11277600" cy="27019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5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9640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84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1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46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7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7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03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2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48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76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64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6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168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845984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4343400"/>
            <a:ext cx="112776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45577DC-10B5-4FD4-A221-58A04779DB9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9600" y="1301751"/>
            <a:ext cx="11277600" cy="27019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0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05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3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132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22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09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19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66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925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37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820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21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75171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11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273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6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753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  <p:sldLayoutId id="2147483698" r:id="rId13"/>
    <p:sldLayoutId id="2147483711" r:id="rId14"/>
    <p:sldLayoutId id="2147483712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636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138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1" r:id="rId12"/>
    <p:sldLayoutId id="2147483742" r:id="rId13"/>
    <p:sldLayoutId id="214748374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MgdlUcsk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f1ie_It8w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0MHZbXrmY0&amp;ab_channel=BigThin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h0ZAUxuQS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jpeg"/><Relationship Id="rId4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601121294&amp;rlz=1C5MACD_enUS1073US1073&amp;sxsrf=ACQVn0_GKhOwdpX6eLcl_-DqFG7EsbCdmg:1706116087492&amp;q=cavity&amp;si=AKbGX_qTCvK6ifvkUBYDz4foaFZilzpRWxnv6MuDZiMx-jZ4HneX0IzinA53e63pD_9fvcTomAnIY7gnK_pL05ETAoAas9u9bA%3D%3D&amp;expnd=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4.jpeg"/><Relationship Id="rId4" Type="http://schemas.openxmlformats.org/officeDocument/2006/relationships/hyperlink" Target="https://www.google.com/search?sca_esv=601121294&amp;rlz=1C5MACD_enUS1073US1073&amp;sxsrf=ACQVn0_GKhOwdpX6eLcl_-DqFG7EsbCdmg:1706116087492&amp;q=cavities&amp;si=AKbGX_qNq0Y8zql7SxzZAf2-HTTOlH4e1PgBoDFDb7GATyXpyN3Fnwa8JvzldAnFHCKN_pC9ElNFFBD6AJdeGemBUZWuWSzWlDUVNwPAt6Xcedm5HF2HpnA%3D&amp;expnd=1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KiMeiU33jk&amp;t=466s&amp;ab_channel=WIR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1E6B-F7A7-4AB8-95E4-6BF68FD0C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8894" y="1507414"/>
            <a:ext cx="7146573" cy="3703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u="sng" dirty="0"/>
              <a:t>Use to abuse: </a:t>
            </a:r>
            <a:r>
              <a:rPr lang="en-US" sz="4800" dirty="0"/>
              <a:t>substance use disorders (SUD</a:t>
            </a:r>
            <a:r>
              <a:rPr lang="en-US" sz="2800" dirty="0"/>
              <a:t>s</a:t>
            </a:r>
            <a:r>
              <a:rPr lang="en-US" sz="4800" dirty="0"/>
              <a:t>) </a:t>
            </a:r>
            <a:br>
              <a:rPr lang="en-US" sz="4800" dirty="0"/>
            </a:br>
            <a:r>
              <a:rPr lang="en-US" sz="4800" dirty="0"/>
              <a:t>and the brain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1C199-C1B4-44D9-3CA6-544DB42B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800" b="1" dirty="0"/>
              <a:t>Lecture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35630-7910-8DF6-057F-0E3E01A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accent1"/>
                </a:solidFill>
              </a:rPr>
              <a:t>Addiction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C4EFD-7F6C-331D-079A-98F84EB8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041095-F28B-F706-04FE-1054FF9A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" y="562985"/>
            <a:ext cx="11277600" cy="67861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Misuse - Two Categories of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5B0846-EF33-21E4-82A8-6561614C0E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9171" y="1179892"/>
            <a:ext cx="9558169" cy="4971691"/>
          </a:xfrm>
        </p:spPr>
        <p:txBody>
          <a:bodyPr>
            <a:normAutofit/>
          </a:bodyPr>
          <a:lstStyle/>
          <a:p>
            <a:r>
              <a:rPr lang="en-US" sz="2000" dirty="0"/>
              <a:t>Problems directly related to </a:t>
            </a:r>
            <a:r>
              <a:rPr lang="en-US" sz="2000" b="1" dirty="0">
                <a:solidFill>
                  <a:srgbClr val="625D9C"/>
                </a:solidFill>
              </a:rPr>
              <a:t>taking a drug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Risk of developing drug dependence.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Risk of overdose.</a:t>
            </a:r>
          </a:p>
          <a:p>
            <a:endParaRPr lang="en-US" sz="2000" dirty="0"/>
          </a:p>
          <a:p>
            <a:r>
              <a:rPr lang="en-US" sz="2000" dirty="0"/>
              <a:t>Problems related to </a:t>
            </a:r>
            <a:r>
              <a:rPr lang="en-US" sz="2000" b="1" dirty="0">
                <a:solidFill>
                  <a:srgbClr val="7030A0"/>
                </a:solidFill>
              </a:rPr>
              <a:t>continued use of certain drugs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Arrests, fines, and jailing (deviant acts)</a:t>
            </a:r>
          </a:p>
        </p:txBody>
      </p:sp>
    </p:spTree>
    <p:extLst>
      <p:ext uri="{BB962C8B-B14F-4D97-AF65-F5344CB8AC3E}">
        <p14:creationId xmlns:p14="http://schemas.microsoft.com/office/powerpoint/2010/main" val="15793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1" y="1921790"/>
            <a:ext cx="10746888" cy="4403706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“Addiction” is not an official diagnosis</a:t>
            </a:r>
          </a:p>
          <a:p>
            <a:pPr lvl="2"/>
            <a:r>
              <a:rPr lang="en-US" sz="1800" dirty="0"/>
              <a:t>But “addiction” is widely used both in scientific research and by the general public, so we will use it.</a:t>
            </a:r>
          </a:p>
          <a:p>
            <a:pPr lvl="2"/>
            <a:endParaRPr lang="en-US" sz="1800" dirty="0"/>
          </a:p>
          <a:p>
            <a:pPr lvl="1"/>
            <a:r>
              <a:rPr lang="en-US" sz="2000" u="sng" dirty="0"/>
              <a:t>Substance Use Disorder</a:t>
            </a:r>
            <a:r>
              <a:rPr lang="en-US" sz="2000" dirty="0"/>
              <a:t> (SUD) (opioid use disorder, stimulant use disorder, alcohol use disorder, etc.) is the official diagnosis as of 2013.</a:t>
            </a:r>
          </a:p>
          <a:p>
            <a:pPr lvl="2"/>
            <a:r>
              <a:rPr lang="en-US" sz="1800" dirty="0"/>
              <a:t>Previously, a person suffering from addiction would be diagnosed with “</a:t>
            </a:r>
            <a:r>
              <a:rPr lang="en-US" sz="1800" u="sng" dirty="0"/>
              <a:t>substance dependence</a:t>
            </a:r>
            <a:r>
              <a:rPr lang="en-US" sz="18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88587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lass of wine with a brown liquid&#10;&#10;Description automatically generated">
            <a:extLst>
              <a:ext uri="{FF2B5EF4-FFF2-40B4-BE49-F238E27FC236}">
                <a16:creationId xmlns:a16="http://schemas.microsoft.com/office/drawing/2014/main" id="{3464723C-5254-8315-E9BF-22326F8C4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7" r="2" b="8184"/>
          <a:stretch/>
        </p:blipFill>
        <p:spPr>
          <a:xfrm>
            <a:off x="5464272" y="3873811"/>
            <a:ext cx="3699935" cy="2203704"/>
          </a:xfrm>
          <a:prstGeom prst="rect">
            <a:avLst/>
          </a:prstGeom>
        </p:spPr>
      </p:pic>
      <p:pic>
        <p:nvPicPr>
          <p:cNvPr id="5" name="Picture 4" descr="A glass of wine with a cork on a table&#10;&#10;Description automatically generated">
            <a:extLst>
              <a:ext uri="{FF2B5EF4-FFF2-40B4-BE49-F238E27FC236}">
                <a16:creationId xmlns:a16="http://schemas.microsoft.com/office/drawing/2014/main" id="{8E04A723-0C7C-90A6-D0B6-F027B06A0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" b="1"/>
          <a:stretch/>
        </p:blipFill>
        <p:spPr>
          <a:xfrm>
            <a:off x="8750428" y="3202497"/>
            <a:ext cx="3441572" cy="418385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CA8C65D-7200-4364-83A9-56FEE2B0C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E0910E-BCC6-4CD1-9484-9DF343B84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0C3A9-2770-4D11-B0E3-39390FEB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ECFD31-7130-49E2-B3CB-8910AF456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365C2E-85A0-4D4E-9410-9042693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Substance use disorder –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27BE62-A8D8-4D58-B795-A4020458A4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544" y="4023621"/>
            <a:ext cx="4711010" cy="20613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Does it matter: </a:t>
            </a:r>
          </a:p>
          <a:p>
            <a:pPr marL="1278900" lvl="3" indent="-342900">
              <a:lnSpc>
                <a:spcPct val="90000"/>
              </a:lnSpc>
            </a:pPr>
            <a:r>
              <a:rPr lang="en-US" sz="2000" dirty="0"/>
              <a:t>What drug is ingested?</a:t>
            </a:r>
          </a:p>
          <a:p>
            <a:pPr marL="1278900" lvl="3" indent="-342900">
              <a:lnSpc>
                <a:spcPct val="90000"/>
              </a:lnSpc>
            </a:pPr>
            <a:r>
              <a:rPr lang="en-US" sz="2000" dirty="0"/>
              <a:t>What is the frequency of the drug intake?</a:t>
            </a:r>
          </a:p>
          <a:p>
            <a:pPr marL="1278900" lvl="3" indent="-342900">
              <a:lnSpc>
                <a:spcPct val="90000"/>
              </a:lnSpc>
            </a:pPr>
            <a:r>
              <a:rPr lang="en-US" sz="2000" dirty="0"/>
              <a:t>How much drug is ingested?</a:t>
            </a: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pic>
        <p:nvPicPr>
          <p:cNvPr id="4" name="Picture 3" descr="A coffee cup with a steam coming out of it&#10;&#10;Description automatically generated">
            <a:extLst>
              <a:ext uri="{FF2B5EF4-FFF2-40B4-BE49-F238E27FC236}">
                <a16:creationId xmlns:a16="http://schemas.microsoft.com/office/drawing/2014/main" id="{8267CB55-63FE-D489-768F-E6C0AFC161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745" r="1" b="18207"/>
          <a:stretch/>
        </p:blipFill>
        <p:spPr>
          <a:xfrm>
            <a:off x="7314240" y="-75304"/>
            <a:ext cx="3699935" cy="3668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9AB21-0AC7-D8D5-3859-23D57CE28BA3}"/>
              </a:ext>
            </a:extLst>
          </p:cNvPr>
          <p:cNvSpPr txBox="1"/>
          <p:nvPr/>
        </p:nvSpPr>
        <p:spPr>
          <a:xfrm>
            <a:off x="857294" y="2376542"/>
            <a:ext cx="615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Dependence</a:t>
            </a:r>
            <a:r>
              <a:rPr lang="en-US" sz="2000" dirty="0"/>
              <a:t> is very hard to define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does a drug user go from “recreational user” to someone who has developed a dependence?</a:t>
            </a:r>
          </a:p>
        </p:txBody>
      </p:sp>
    </p:spTree>
    <p:extLst>
      <p:ext uri="{BB962C8B-B14F-4D97-AF65-F5344CB8AC3E}">
        <p14:creationId xmlns:p14="http://schemas.microsoft.com/office/powerpoint/2010/main" val="15176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7FF61E-4BA9-4C8B-AD03-05E9B2A40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66425F-5B9E-47A4-9DDB-F86B8737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65103F-6447-4744-9817-2C4A28DE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DSM-5 – substance use disorder</a:t>
            </a:r>
          </a:p>
        </p:txBody>
      </p:sp>
      <p:pic>
        <p:nvPicPr>
          <p:cNvPr id="2" name="Picture 2" descr="http://www.psychiatry.org/Image%20Library/Publications/DSM-5_3D.gif">
            <a:extLst>
              <a:ext uri="{FF2B5EF4-FFF2-40B4-BE49-F238E27FC236}">
                <a16:creationId xmlns:a16="http://schemas.microsoft.com/office/drawing/2014/main" id="{1D641855-C486-8A0E-6B23-BADE7937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9" y="1696281"/>
            <a:ext cx="3079445" cy="42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C788D5-10BA-406E-864A-502DB1093C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01849" y="2180497"/>
            <a:ext cx="7208957" cy="372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Psychiatric diagnosis of substance use disorders:</a:t>
            </a:r>
          </a:p>
          <a:p>
            <a:r>
              <a:rPr lang="en-US" sz="2000" i="1" dirty="0"/>
              <a:t>Diagnostic and Statistical Manual of Mental Disorders</a:t>
            </a:r>
            <a:r>
              <a:rPr lang="en-US" sz="2000" dirty="0"/>
              <a:t>, fifth edition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b="1" dirty="0"/>
              <a:t>DSM-5</a:t>
            </a:r>
            <a:r>
              <a:rPr lang="en-US" sz="2000" dirty="0"/>
              <a:t>).</a:t>
            </a:r>
          </a:p>
          <a:p>
            <a:pPr marL="666900" lvl="1" indent="-342900"/>
            <a:r>
              <a:rPr lang="en-US" sz="1800" dirty="0"/>
              <a:t>Developed by the American Psychiatric Association.</a:t>
            </a:r>
          </a:p>
          <a:p>
            <a:pPr marL="666900" lvl="1" indent="-342900"/>
            <a:r>
              <a:rPr lang="en-US" sz="1800" dirty="0"/>
              <a:t>Provides definitions of substance use disorder.</a:t>
            </a:r>
          </a:p>
          <a:p>
            <a:pPr marL="666900" lvl="1" indent="-342900"/>
            <a:r>
              <a:rPr lang="en-US" sz="1800" dirty="0"/>
              <a:t>Focuses on complex behavioral definitions.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5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848139" y="955806"/>
            <a:ext cx="1019092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dirty="0"/>
              <a:t>DSM-5 “Substance Use Disorder” Diagnostic Criteria</a:t>
            </a:r>
          </a:p>
          <a:p>
            <a:pPr eaLnBrk="1" hangingPunct="1"/>
            <a:endParaRPr lang="en-US" altLang="en-US" sz="1400" dirty="0"/>
          </a:p>
          <a:p>
            <a:pPr eaLnBrk="1" hangingPunct="1"/>
            <a:r>
              <a:rPr lang="en-US" altLang="en-US" sz="1600" dirty="0"/>
              <a:t>A pattern of drug use leading to </a:t>
            </a:r>
            <a:r>
              <a:rPr lang="en-US" altLang="en-US" sz="1600" u="sng" dirty="0">
                <a:solidFill>
                  <a:srgbClr val="FF0000"/>
                </a:solidFill>
              </a:rPr>
              <a:t>clinically significant impairment or distress</a:t>
            </a:r>
            <a:r>
              <a:rPr lang="en-US" altLang="en-US" sz="1600" dirty="0"/>
              <a:t>, as manifested by </a:t>
            </a:r>
            <a:r>
              <a:rPr lang="en-US" altLang="en-US" sz="1600" b="1" dirty="0"/>
              <a:t>at least two </a:t>
            </a:r>
            <a:r>
              <a:rPr lang="en-US" altLang="en-US" sz="1600" dirty="0"/>
              <a:t>of the following </a:t>
            </a:r>
            <a:r>
              <a:rPr lang="en-US" altLang="en-US" sz="1600" b="1" dirty="0"/>
              <a:t>11</a:t>
            </a:r>
            <a:r>
              <a:rPr lang="en-US" altLang="en-US" sz="1600" dirty="0"/>
              <a:t> criteria, occurring within a 12-month period:</a:t>
            </a:r>
          </a:p>
          <a:p>
            <a:pPr eaLnBrk="1" hangingPunct="1"/>
            <a:r>
              <a:rPr lang="en-US" altLang="en-US" sz="1600" dirty="0"/>
              <a:t>	</a:t>
            </a:r>
          </a:p>
          <a:p>
            <a:pPr eaLnBrk="1" hangingPunct="1"/>
            <a:r>
              <a:rPr lang="en-US" altLang="en-US" sz="1600" dirty="0"/>
              <a:t>	1.  The drug is often taken in larger amounts or over a longer period than was intended.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2.  There is a persistent desire or unsuccessful efforts to cut down or control drug use.</a:t>
            </a:r>
          </a:p>
          <a:p>
            <a:pPr lvl="2" eaLnBrk="1" hangingPunct="1"/>
            <a:endParaRPr lang="en-US" altLang="en-US" sz="1600" dirty="0"/>
          </a:p>
          <a:p>
            <a:pPr marL="1257300" lvl="2" indent="-342900" eaLnBrk="1" hangingPunct="1">
              <a:buAutoNum type="arabicPeriod" startAt="3"/>
            </a:pPr>
            <a:r>
              <a:rPr lang="en-US" altLang="en-US" sz="1600" dirty="0"/>
              <a:t>A great deal of time is spent in activities necessary to obtain the drug, use the drug, </a:t>
            </a:r>
          </a:p>
          <a:p>
            <a:pPr lvl="2" eaLnBrk="1" hangingPunct="1"/>
            <a:r>
              <a:rPr lang="en-US" altLang="en-US" sz="1600" dirty="0"/>
              <a:t>      or recover from its effects.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4.  Craving, or a strong desire or urge to use the drug.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5.  Recurrent drug use resulting in a failure to fulfill major role obligations at work, school, or home.</a:t>
            </a:r>
          </a:p>
          <a:p>
            <a:pPr lvl="2" eaLnBrk="1" hangingPunct="1"/>
            <a:endParaRPr lang="en-US" altLang="en-US" sz="1600" dirty="0"/>
          </a:p>
          <a:p>
            <a:pPr marL="1257300" lvl="2" indent="-342900" eaLnBrk="1" hangingPunct="1">
              <a:buAutoNum type="arabicPeriod" startAt="6"/>
            </a:pPr>
            <a:r>
              <a:rPr lang="en-US" altLang="en-US" sz="1600" dirty="0"/>
              <a:t>Continued drug use despite having persistent or recurrent social or interpersonal problems caused or exacerbated by the effects of the drug.</a:t>
            </a:r>
          </a:p>
          <a:p>
            <a:pPr marL="1257300" lvl="2" indent="-342900" eaLnBrk="1" hangingPunct="1">
              <a:buAutoNum type="arabicPeriod" startAt="6"/>
            </a:pPr>
            <a:endParaRPr lang="en-US" altLang="en-US" sz="1400" dirty="0"/>
          </a:p>
          <a:p>
            <a:pPr marL="1257300" lvl="2" indent="-342900" eaLnBrk="1" hangingPunct="1">
              <a:buAutoNum type="arabicPeriod" startAt="6"/>
            </a:pPr>
            <a:endParaRPr lang="en-US" altLang="en-US" sz="1400" dirty="0"/>
          </a:p>
          <a:p>
            <a:pPr lvl="2" eaLnBrk="1" hangingPunct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15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1F61AA2-A02D-13A2-D81E-6B782554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2" y="1221103"/>
            <a:ext cx="10854466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2" eaLnBrk="1" hangingPunct="1"/>
            <a:endParaRPr lang="en-US" altLang="en-US" sz="1400" dirty="0"/>
          </a:p>
          <a:p>
            <a:pPr lvl="2" eaLnBrk="1" hangingPunct="1"/>
            <a:r>
              <a:rPr lang="en-US" altLang="en-US" sz="1600" dirty="0"/>
              <a:t>7.  Important social, occupational, or recreational activities are given up or reduced because of drug use.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8.  Recurrent drug use in situations in which it is physically hazardous.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9.  Drug use is continued despite knowledge of having a persistent or recurrent physical or psychological problem that is likely to have been caused or exacerbated by the drug.</a:t>
            </a:r>
          </a:p>
          <a:p>
            <a:pPr lvl="2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10.  Tolerance, as defined by either of the following:</a:t>
            </a:r>
          </a:p>
          <a:p>
            <a:pPr lvl="3" eaLnBrk="1" hangingPunct="1"/>
            <a:r>
              <a:rPr lang="en-US" altLang="en-US" sz="1600" dirty="0"/>
              <a:t>--A need for markedly increased amounts of the drug to achieve intoxication or desired effect.</a:t>
            </a:r>
          </a:p>
          <a:p>
            <a:pPr lvl="3" eaLnBrk="1" hangingPunct="1"/>
            <a:r>
              <a:rPr lang="en-US" altLang="en-US" sz="1600" dirty="0"/>
              <a:t>--A markedly diminished effect with continued use of the same amount of the drug.</a:t>
            </a:r>
          </a:p>
          <a:p>
            <a:pPr lvl="3" eaLnBrk="1" hangingPunct="1"/>
            <a:endParaRPr lang="en-US" altLang="en-US" sz="1600" dirty="0"/>
          </a:p>
          <a:p>
            <a:pPr lvl="2" eaLnBrk="1" hangingPunct="1"/>
            <a:r>
              <a:rPr lang="en-US" altLang="en-US" sz="1600" dirty="0"/>
              <a:t>11.  Withdrawal, as manifested by either of the following:</a:t>
            </a:r>
          </a:p>
          <a:p>
            <a:pPr lvl="3" eaLnBrk="1" hangingPunct="1"/>
            <a:r>
              <a:rPr lang="en-US" altLang="en-US" sz="1600" dirty="0"/>
              <a:t>--The characteristic withdrawal syndrome for the drug.  </a:t>
            </a:r>
          </a:p>
          <a:p>
            <a:pPr lvl="3" eaLnBrk="1" hangingPunct="1"/>
            <a:r>
              <a:rPr lang="en-US" altLang="en-US" sz="1600" dirty="0"/>
              <a:t>--The drug (or a closely related substance) is taken to relieve or avoid withdrawal symptoms.</a:t>
            </a:r>
          </a:p>
        </p:txBody>
      </p:sp>
    </p:spTree>
    <p:extLst>
      <p:ext uri="{BB962C8B-B14F-4D97-AF65-F5344CB8AC3E}">
        <p14:creationId xmlns:p14="http://schemas.microsoft.com/office/powerpoint/2010/main" val="1543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65103F-6447-4744-9817-2C4A28DE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DSM-5 1</a:t>
            </a:r>
          </a:p>
        </p:txBody>
      </p:sp>
      <p:pic>
        <p:nvPicPr>
          <p:cNvPr id="2" name="Picture 2" descr="http://www.psychiatry.org/Image%20Library/Publications/DSM-5_3D.gif">
            <a:extLst>
              <a:ext uri="{FF2B5EF4-FFF2-40B4-BE49-F238E27FC236}">
                <a16:creationId xmlns:a16="http://schemas.microsoft.com/office/drawing/2014/main" id="{1D641855-C486-8A0E-6B23-BADE7937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47" y="1515747"/>
            <a:ext cx="2845090" cy="38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C788D5-10BA-406E-864A-502DB1093C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97454" y="1459733"/>
            <a:ext cx="7496108" cy="40456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b="1" dirty="0"/>
              <a:t>Diagnosis is complex: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Nine of the possible symptoms are behavioral.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Two of the possible symptoms are physiological.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Physiological symptoms do </a:t>
            </a:r>
            <a:r>
              <a:rPr lang="en-US" sz="1800" b="1" dirty="0"/>
              <a:t>not</a:t>
            </a:r>
            <a:r>
              <a:rPr lang="en-US" sz="1800" dirty="0"/>
              <a:t> need to be present to receive diagnosis.</a:t>
            </a:r>
          </a:p>
          <a:p>
            <a:endParaRPr lang="en-US" dirty="0"/>
          </a:p>
          <a:p>
            <a:r>
              <a:rPr lang="en-US" b="1" dirty="0"/>
              <a:t>Severity: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One symptom could indicate an individual is at risk.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Two or three criteria point to a mild substance use disorder.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Four or five symptoms show someone has a moderate substance use disorder.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Six or more criteria indicate “a severe substance use disorder, which signals an addiction to that substance.”</a:t>
            </a:r>
          </a:p>
        </p:txBody>
      </p:sp>
    </p:spTree>
    <p:extLst>
      <p:ext uri="{BB962C8B-B14F-4D97-AF65-F5344CB8AC3E}">
        <p14:creationId xmlns:p14="http://schemas.microsoft.com/office/powerpoint/2010/main" val="132659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FEA75-D785-499A-8641-714F72487E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4550" y="2092271"/>
            <a:ext cx="10960249" cy="269488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Three basic processes that (may) occur with repeated drug use:</a:t>
            </a:r>
          </a:p>
          <a:p>
            <a:pPr marL="317888" lvl="2" indent="0">
              <a:buClr>
                <a:schemeClr val="tx1"/>
              </a:buClr>
              <a:buNone/>
            </a:pPr>
            <a:r>
              <a:rPr lang="en-US" sz="2200" dirty="0">
                <a:solidFill>
                  <a:schemeClr val="tx1"/>
                </a:solidFill>
              </a:rPr>
              <a:t>1) Tolerance.</a:t>
            </a:r>
          </a:p>
          <a:p>
            <a:pPr marL="317888" lvl="2" indent="0">
              <a:buClr>
                <a:schemeClr val="tx1"/>
              </a:buClr>
              <a:buNone/>
            </a:pPr>
            <a:r>
              <a:rPr lang="en-US" sz="2200" dirty="0">
                <a:solidFill>
                  <a:schemeClr val="tx1"/>
                </a:solidFill>
              </a:rPr>
              <a:t>2) Physical dependence.</a:t>
            </a:r>
          </a:p>
          <a:p>
            <a:pPr marL="317888" lvl="2" indent="0">
              <a:buClr>
                <a:schemeClr val="tx1"/>
              </a:buClr>
              <a:buNone/>
            </a:pPr>
            <a:r>
              <a:rPr lang="en-US" sz="2200" dirty="0">
                <a:solidFill>
                  <a:schemeClr val="tx1"/>
                </a:solidFill>
              </a:rPr>
              <a:t>3) Psychological dependence.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6A533AA-3C39-A762-2867-1AADC9FE7FF4}"/>
              </a:ext>
            </a:extLst>
          </p:cNvPr>
          <p:cNvSpPr txBox="1">
            <a:spLocks/>
          </p:cNvSpPr>
          <p:nvPr/>
        </p:nvSpPr>
        <p:spPr>
          <a:xfrm>
            <a:off x="571499" y="649045"/>
            <a:ext cx="11131027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Substance Dependence Processes defined by researchers</a:t>
            </a:r>
          </a:p>
        </p:txBody>
      </p:sp>
    </p:spTree>
    <p:extLst>
      <p:ext uri="{BB962C8B-B14F-4D97-AF65-F5344CB8AC3E}">
        <p14:creationId xmlns:p14="http://schemas.microsoft.com/office/powerpoint/2010/main" val="3501578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9E281B-0008-4DA7-B552-B0DC4E21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4"/>
            <a:ext cx="11277600" cy="67861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1) Tolerance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164922-3C55-46C6-A840-03FEB9B46C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4969" y="2175135"/>
            <a:ext cx="6500812" cy="399589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 phenomenon in which repeated exposure to the same dose of a drug results in a lesser effect.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It can be overcome by increasing the dose of the drug.</a:t>
            </a:r>
          </a:p>
          <a:p>
            <a:endParaRPr lang="en-US" sz="2000" dirty="0"/>
          </a:p>
          <a:p>
            <a:r>
              <a:rPr lang="en-US" sz="2000" dirty="0"/>
              <a:t>Our body develops ways to compensate for the chemical imbalance caused by a drug.</a:t>
            </a:r>
          </a:p>
          <a:p>
            <a:pPr lvl="1"/>
            <a:r>
              <a:rPr lang="en-US" sz="2200" dirty="0"/>
              <a:t>Results in needing more of the drug for the same effect</a:t>
            </a:r>
          </a:p>
          <a:p>
            <a:pPr lvl="1"/>
            <a:endParaRPr lang="en-US" sz="1800" dirty="0"/>
          </a:p>
          <a:p>
            <a:r>
              <a:rPr lang="en-US" sz="2000" dirty="0"/>
              <a:t>Tolerance typically precedes physical dependence.</a:t>
            </a:r>
          </a:p>
          <a:p>
            <a:pPr lvl="1"/>
            <a:endParaRPr lang="en-US" sz="1800" dirty="0"/>
          </a:p>
        </p:txBody>
      </p:sp>
      <p:pic>
        <p:nvPicPr>
          <p:cNvPr id="13" name="Picture Placeholder 12" descr="A photo shows a woman using box mod and looking at a person sitting in front of her. ">
            <a:extLst>
              <a:ext uri="{FF2B5EF4-FFF2-40B4-BE49-F238E27FC236}">
                <a16:creationId xmlns:a16="http://schemas.microsoft.com/office/drawing/2014/main" id="{FE6A3531-F7DD-4026-ACB6-6951446650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r="-626"/>
          <a:stretch/>
        </p:blipFill>
        <p:spPr>
          <a:xfrm>
            <a:off x="7916626" y="1051560"/>
            <a:ext cx="3612379" cy="2495124"/>
          </a:xfrm>
        </p:spPr>
      </p:pic>
    </p:spTree>
    <p:extLst>
      <p:ext uri="{BB962C8B-B14F-4D97-AF65-F5344CB8AC3E}">
        <p14:creationId xmlns:p14="http://schemas.microsoft.com/office/powerpoint/2010/main" val="4655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8FEBEB-01CF-4982-AFE9-40D828B9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595258"/>
            <a:ext cx="11193331" cy="67861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Key Concepts</a:t>
            </a:r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330923-5EF3-4F80-9079-8CA141165C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352" y="1534893"/>
            <a:ext cx="10752269" cy="3897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Textbook makes two points worth (re-)highlighting as we begin: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	1) Different types of drug-taking behavior </a:t>
            </a:r>
            <a:r>
              <a:rPr lang="en-US" sz="2400" b="1" u="sng" dirty="0">
                <a:solidFill>
                  <a:schemeClr val="tx1"/>
                </a:solidFill>
              </a:rPr>
              <a:t>apply to all drugs</a:t>
            </a:r>
          </a:p>
          <a:p>
            <a:pPr marL="1008000" lvl="3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For </a:t>
            </a:r>
            <a:r>
              <a:rPr lang="en-US" sz="2400" i="1" dirty="0">
                <a:solidFill>
                  <a:schemeClr val="tx1"/>
                </a:solidFill>
              </a:rPr>
              <a:t>less familiar </a:t>
            </a:r>
            <a:r>
              <a:rPr lang="en-US" sz="2400" dirty="0">
                <a:solidFill>
                  <a:schemeClr val="tx1"/>
                </a:solidFill>
              </a:rPr>
              <a:t>drugs, we have a tendency to assume that if a person uses it at all, they are “addicted”.</a:t>
            </a:r>
          </a:p>
          <a:p>
            <a:pPr marL="346075" lvl="2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2) However, most people who use any drug are </a:t>
            </a:r>
            <a:r>
              <a:rPr lang="en-US" sz="2400" b="1" i="1" dirty="0">
                <a:solidFill>
                  <a:schemeClr val="tx1"/>
                </a:solidFill>
              </a:rPr>
              <a:t>not</a:t>
            </a:r>
            <a:r>
              <a:rPr lang="en-US" sz="2400" b="1" dirty="0">
                <a:solidFill>
                  <a:schemeClr val="tx1"/>
                </a:solidFill>
              </a:rPr>
              <a:t> addicted</a:t>
            </a:r>
          </a:p>
          <a:p>
            <a:pPr marL="346075" lvl="2" indent="0">
              <a:buNone/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1A348-F2D7-1BEF-5FAB-92C43D3DF450}"/>
              </a:ext>
            </a:extLst>
          </p:cNvPr>
          <p:cNvSpPr txBox="1"/>
          <p:nvPr/>
        </p:nvSpPr>
        <p:spPr>
          <a:xfrm>
            <a:off x="942190" y="5264607"/>
            <a:ext cx="11109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7030A0"/>
                </a:solidFill>
              </a:rPr>
              <a:t>Why do some people get addicted, but not others?</a:t>
            </a:r>
          </a:p>
        </p:txBody>
      </p:sp>
    </p:spTree>
    <p:extLst>
      <p:ext uri="{BB962C8B-B14F-4D97-AF65-F5344CB8AC3E}">
        <p14:creationId xmlns:p14="http://schemas.microsoft.com/office/powerpoint/2010/main" val="12095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CDE4A9-0BA8-43E8-AF34-C581345F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5" y="552227"/>
            <a:ext cx="11277600" cy="67861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2) Physical Dependence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A136AC-037E-4BB2-AB65-C098ECCE2A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80738" y="1928140"/>
            <a:ext cx="10230523" cy="3418776"/>
          </a:xfrm>
        </p:spPr>
        <p:txBody>
          <a:bodyPr>
            <a:normAutofit/>
          </a:bodyPr>
          <a:lstStyle/>
          <a:p>
            <a:r>
              <a:rPr lang="en-US" sz="2000" dirty="0"/>
              <a:t>Physical dependence means the body has adapted to the presence of the drug.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Physical dependence is defined by the occurrence of a </a:t>
            </a:r>
            <a:r>
              <a:rPr lang="en-US" sz="2000" b="1" dirty="0">
                <a:solidFill>
                  <a:srgbClr val="E21A23"/>
                </a:solidFill>
              </a:rPr>
              <a:t>withdrawal </a:t>
            </a:r>
            <a:r>
              <a:rPr lang="en-US" sz="2000" b="1" dirty="0">
                <a:solidFill>
                  <a:schemeClr val="tx1"/>
                </a:solidFill>
              </a:rPr>
              <a:t>syndrome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If drug use is stopped suddenly, drug withdrawal symptoms occur, ranging from mild to severe.</a:t>
            </a:r>
          </a:p>
          <a:p>
            <a:pPr lvl="1"/>
            <a:r>
              <a:rPr lang="en-US" sz="1800" dirty="0"/>
              <a:t>Discontinuation of drug produces set of (usually unpleasant) symptoms</a:t>
            </a:r>
          </a:p>
          <a:p>
            <a:pPr lvl="3"/>
            <a:r>
              <a:rPr lang="en-US" sz="2000" dirty="0">
                <a:hlinkClick r:id="rId3"/>
              </a:rPr>
              <a:t>https://www.youtube.com/watch?v=NaMgdlUcsko</a:t>
            </a:r>
            <a:r>
              <a:rPr lang="en-US" sz="2000" dirty="0"/>
              <a:t> (</a:t>
            </a:r>
            <a:r>
              <a:rPr lang="en-US" sz="2000" i="1" dirty="0" err="1"/>
              <a:t>tw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12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711F-4063-EFFE-E760-D2F32434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43" y="702834"/>
            <a:ext cx="11277600" cy="67861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explains tolerance and withdrawal?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8685-A851-0D54-20B7-FAE7B6DAF0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altLang="en-US" sz="2400" b="1" dirty="0"/>
              <a:t>Opponent-Process Theory</a:t>
            </a:r>
          </a:p>
          <a:p>
            <a:pPr lvl="3"/>
            <a:r>
              <a:rPr lang="en-US" altLang="en-US" sz="2400" dirty="0"/>
              <a:t>Essentially the concept of </a:t>
            </a:r>
            <a:r>
              <a:rPr lang="en-US" altLang="en-US" sz="2400" u="sng" dirty="0"/>
              <a:t>homeostasis</a:t>
            </a:r>
            <a:r>
              <a:rPr lang="en-US" altLang="en-US" sz="2400" dirty="0"/>
              <a:t> - </a:t>
            </a:r>
            <a:r>
              <a:rPr lang="en-US" sz="2400" dirty="0">
                <a:effectLst/>
              </a:rPr>
              <a:t>the tendency toward a relatively stable equilibrium between interdependent elements, especially as maintained by physiological processes.</a:t>
            </a:r>
          </a:p>
          <a:p>
            <a:pPr lvl="3"/>
            <a:endParaRPr lang="en-US" altLang="en-US" sz="16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5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385706-7E4B-466D-BF81-7D8107915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87"/>
          <a:stretch/>
        </p:blipFill>
        <p:spPr bwMode="auto">
          <a:xfrm>
            <a:off x="1320776" y="1500903"/>
            <a:ext cx="4735780" cy="46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313C7-1E58-4B2F-8470-7620DE3B3D41}"/>
              </a:ext>
            </a:extLst>
          </p:cNvPr>
          <p:cNvSpPr txBox="1"/>
          <p:nvPr/>
        </p:nvSpPr>
        <p:spPr>
          <a:xfrm>
            <a:off x="863277" y="1085405"/>
            <a:ext cx="28253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Early in drug use……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55E97-F409-41A1-AE46-DEA963DD076C}"/>
              </a:ext>
            </a:extLst>
          </p:cNvPr>
          <p:cNvSpPr/>
          <p:nvPr/>
        </p:nvSpPr>
        <p:spPr>
          <a:xfrm>
            <a:off x="6440839" y="1318022"/>
            <a:ext cx="3231397" cy="829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A- proc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E0B7FF-24EF-49C7-9E86-201C2EEC41AA}"/>
              </a:ext>
            </a:extLst>
          </p:cNvPr>
          <p:cNvSpPr/>
          <p:nvPr/>
        </p:nvSpPr>
        <p:spPr>
          <a:xfrm>
            <a:off x="6818029" y="2261784"/>
            <a:ext cx="3324193" cy="3278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4D920-042E-47D4-9E3A-6B6F8439BE4C}"/>
              </a:ext>
            </a:extLst>
          </p:cNvPr>
          <p:cNvSpPr/>
          <p:nvPr/>
        </p:nvSpPr>
        <p:spPr>
          <a:xfrm>
            <a:off x="6440839" y="2965407"/>
            <a:ext cx="935323" cy="46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F6C07-6B10-4521-99A4-8C10A9A37C07}"/>
              </a:ext>
            </a:extLst>
          </p:cNvPr>
          <p:cNvSpPr/>
          <p:nvPr/>
        </p:nvSpPr>
        <p:spPr>
          <a:xfrm>
            <a:off x="6334628" y="4246923"/>
            <a:ext cx="483401" cy="43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82A49-1E37-49D2-823B-C1FD164E2C95}"/>
              </a:ext>
            </a:extLst>
          </p:cNvPr>
          <p:cNvSpPr txBox="1"/>
          <p:nvPr/>
        </p:nvSpPr>
        <p:spPr>
          <a:xfrm>
            <a:off x="6796514" y="1731277"/>
            <a:ext cx="48002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A: process is the </a:t>
            </a:r>
            <a:r>
              <a:rPr lang="en-US" sz="2400" dirty="0">
                <a:solidFill>
                  <a:srgbClr val="FF0000"/>
                </a:solidFill>
              </a:rPr>
              <a:t>effect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an </a:t>
            </a:r>
            <a:r>
              <a:rPr lang="en-US" sz="2400" u="sng" dirty="0"/>
              <a:t>imbalance</a:t>
            </a:r>
            <a:r>
              <a:rPr lang="en-US" sz="2400" dirty="0"/>
              <a:t>, disturbing homeostasis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B: process is the </a:t>
            </a:r>
            <a:r>
              <a:rPr lang="en-US" sz="2400" u="sng" dirty="0"/>
              <a:t>compensating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(“opposing”) response of </a:t>
            </a:r>
            <a:r>
              <a:rPr lang="en-US" sz="2400" dirty="0">
                <a:solidFill>
                  <a:srgbClr val="0070C0"/>
                </a:solidFill>
              </a:rPr>
              <a:t>brain/body</a:t>
            </a:r>
            <a:r>
              <a:rPr lang="en-US" sz="2400" dirty="0"/>
              <a:t>, attempting to restore homeostasis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Actual </a:t>
            </a:r>
            <a:r>
              <a:rPr lang="en-US" sz="2400" u="sng" dirty="0"/>
              <a:t>experience</a:t>
            </a:r>
            <a:r>
              <a:rPr lang="en-US" sz="2400" dirty="0"/>
              <a:t> of the drug is : A-process minus the B-process</a:t>
            </a:r>
          </a:p>
        </p:txBody>
      </p:sp>
    </p:spTree>
    <p:extLst>
      <p:ext uri="{BB962C8B-B14F-4D97-AF65-F5344CB8AC3E}">
        <p14:creationId xmlns:p14="http://schemas.microsoft.com/office/powerpoint/2010/main" val="23832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385706-7E4B-466D-BF81-7D810791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87505"/>
            <a:ext cx="7315200" cy="42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54D920-042E-47D4-9E3A-6B6F8439BE4C}"/>
              </a:ext>
            </a:extLst>
          </p:cNvPr>
          <p:cNvSpPr/>
          <p:nvPr/>
        </p:nvSpPr>
        <p:spPr>
          <a:xfrm>
            <a:off x="6440839" y="3428538"/>
            <a:ext cx="820585" cy="43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F6C07-6B10-4521-99A4-8C10A9A37C07}"/>
              </a:ext>
            </a:extLst>
          </p:cNvPr>
          <p:cNvSpPr/>
          <p:nvPr/>
        </p:nvSpPr>
        <p:spPr>
          <a:xfrm>
            <a:off x="6334628" y="4677228"/>
            <a:ext cx="483401" cy="43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26FB1-0BCB-41D0-BAFA-FFB61F8336B6}"/>
              </a:ext>
            </a:extLst>
          </p:cNvPr>
          <p:cNvSpPr txBox="1"/>
          <p:nvPr/>
        </p:nvSpPr>
        <p:spPr>
          <a:xfrm>
            <a:off x="2849860" y="582705"/>
            <a:ext cx="23605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Early in drug use: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DE7E7-C0B1-45D4-BAB8-C54735833C7C}"/>
              </a:ext>
            </a:extLst>
          </p:cNvPr>
          <p:cNvSpPr txBox="1"/>
          <p:nvPr/>
        </p:nvSpPr>
        <p:spPr>
          <a:xfrm>
            <a:off x="6781800" y="582705"/>
            <a:ext cx="3087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After chronic drug use: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BF112-1DF5-49F3-AAFF-65517BCA3FFF}"/>
              </a:ext>
            </a:extLst>
          </p:cNvPr>
          <p:cNvSpPr txBox="1"/>
          <p:nvPr/>
        </p:nvSpPr>
        <p:spPr>
          <a:xfrm>
            <a:off x="774551" y="5157462"/>
            <a:ext cx="11177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chronic use, the body’s </a:t>
            </a:r>
            <a:r>
              <a:rPr lang="en-US" u="sng" dirty="0"/>
              <a:t>compensating response</a:t>
            </a:r>
            <a:r>
              <a:rPr lang="en-US" dirty="0"/>
              <a:t> gets stronger – this causes </a:t>
            </a:r>
            <a:r>
              <a:rPr lang="en-US" u="sng" dirty="0"/>
              <a:t>tolerance.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drug is suddenly </a:t>
            </a:r>
            <a:r>
              <a:rPr lang="en-US" u="sng" dirty="0"/>
              <a:t>withdrawn</a:t>
            </a:r>
            <a:r>
              <a:rPr lang="en-US" dirty="0"/>
              <a:t>, body’s compensating response continues….but there is no drug to oppose.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Now there is an </a:t>
            </a:r>
            <a:r>
              <a:rPr lang="en-US" u="sng" dirty="0"/>
              <a:t>imbalance</a:t>
            </a:r>
            <a:r>
              <a:rPr lang="en-US" dirty="0"/>
              <a:t> in the </a:t>
            </a:r>
            <a:r>
              <a:rPr lang="en-US" i="1" dirty="0"/>
              <a:t>opposite</a:t>
            </a:r>
            <a:r>
              <a:rPr lang="en-US" dirty="0"/>
              <a:t>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Experiencing this compensating (“opposing”) response without drug is what causes </a:t>
            </a:r>
            <a:r>
              <a:rPr lang="en-US" b="1" u="sng" dirty="0"/>
              <a:t>withdrawal symptoms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C5F9B1-4941-47E1-B8B5-8296B4E41117}"/>
              </a:ext>
            </a:extLst>
          </p:cNvPr>
          <p:cNvCxnSpPr>
            <a:cxnSpLocks/>
          </p:cNvCxnSpPr>
          <p:nvPr/>
        </p:nvCxnSpPr>
        <p:spPr>
          <a:xfrm flipH="1">
            <a:off x="7583497" y="3618459"/>
            <a:ext cx="1404635" cy="39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E88D16-6904-4F8F-B05A-68CA5C3812B5}"/>
              </a:ext>
            </a:extLst>
          </p:cNvPr>
          <p:cNvSpPr txBox="1"/>
          <p:nvPr/>
        </p:nvSpPr>
        <p:spPr>
          <a:xfrm>
            <a:off x="8988131" y="3395217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Tolerance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4C6C8E-F10C-422B-A20C-269FFCAE4183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4751083"/>
            <a:ext cx="685800" cy="1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183DF2-E6E1-4E1B-9F44-3A41164057B0}"/>
              </a:ext>
            </a:extLst>
          </p:cNvPr>
          <p:cNvSpPr txBox="1"/>
          <p:nvPr/>
        </p:nvSpPr>
        <p:spPr>
          <a:xfrm>
            <a:off x="9331227" y="4575724"/>
            <a:ext cx="12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Withdrawal</a:t>
            </a:r>
          </a:p>
        </p:txBody>
      </p:sp>
    </p:spTree>
    <p:extLst>
      <p:ext uri="{BB962C8B-B14F-4D97-AF65-F5344CB8AC3E}">
        <p14:creationId xmlns:p14="http://schemas.microsoft.com/office/powerpoint/2010/main" val="203734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AA88BC-3BAB-4B16-A9DA-557B1935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936039"/>
            <a:ext cx="11107270" cy="678611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What about drugs with no clear withdrawal symptoms?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Changing Views of Addiction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01887F-E8AC-45C7-859A-55E48CAA48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0612" y="2120587"/>
            <a:ext cx="10262796" cy="3639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Old mantra – ‘True’ addiction involves physical dependence.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More current model - Positive reinforcement model</a:t>
            </a:r>
          </a:p>
          <a:p>
            <a:pPr lvl="1"/>
            <a:r>
              <a:rPr lang="en-US" sz="1800" dirty="0"/>
              <a:t>Drugs can </a:t>
            </a:r>
            <a:r>
              <a:rPr lang="en-US" sz="1800" b="1" dirty="0"/>
              <a:t>reinforce</a:t>
            </a:r>
            <a:r>
              <a:rPr lang="en-US" sz="1800" dirty="0"/>
              <a:t> behavior without physical dependence.</a:t>
            </a:r>
          </a:p>
          <a:p>
            <a:pPr lvl="1"/>
            <a:r>
              <a:rPr lang="en-US" sz="1800" dirty="0"/>
              <a:t>Sometimes helpful to think of “non-drugs” to see the difference… 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Most Anticipated Games of 2023 &amp; 2024 | ExpressVPN Blog">
            <a:extLst>
              <a:ext uri="{FF2B5EF4-FFF2-40B4-BE49-F238E27FC236}">
                <a16:creationId xmlns:a16="http://schemas.microsoft.com/office/drawing/2014/main" id="{24310ADF-BFB6-E9EF-40DF-91B1EED6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315460"/>
            <a:ext cx="3505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E8112-7352-4517-B30E-9E238E7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4"/>
            <a:ext cx="11277600" cy="67861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3) Psychological (behavioural) Dependence</a:t>
            </a:r>
            <a:endParaRPr lang="en-IN" sz="1000" b="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EDBB39-8751-4809-ABCE-7D19C7A4EC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5308" y="2116899"/>
            <a:ext cx="10852673" cy="4271352"/>
          </a:xfrm>
        </p:spPr>
        <p:txBody>
          <a:bodyPr/>
          <a:lstStyle/>
          <a:p>
            <a:r>
              <a:rPr lang="en-US" sz="2400" dirty="0"/>
              <a:t>Psychological dependence, based on </a:t>
            </a:r>
            <a:r>
              <a:rPr lang="en-US" sz="2400" b="1" dirty="0"/>
              <a:t>reinforcement</a:t>
            </a:r>
            <a:r>
              <a:rPr lang="en-US" sz="2400" dirty="0"/>
              <a:t>, is increasingly viewed as the driving force behind repeated drug use.</a:t>
            </a:r>
          </a:p>
          <a:p>
            <a:pPr lvl="1"/>
            <a:r>
              <a:rPr lang="en-US" sz="2200" dirty="0"/>
              <a:t>Behavioral psychology contextualizes psychological dependence.</a:t>
            </a:r>
          </a:p>
          <a:p>
            <a:endParaRPr lang="en-US" sz="2400" dirty="0"/>
          </a:p>
          <a:p>
            <a:r>
              <a:rPr lang="en-US" sz="2400" dirty="0"/>
              <a:t>Often indicated by/defined in terms of observable behavior:</a:t>
            </a:r>
          </a:p>
          <a:p>
            <a:pPr lvl="1"/>
            <a:r>
              <a:rPr lang="en-US" sz="2000" dirty="0"/>
              <a:t>Frequency of using a drug or by the amount of time or effort spent in drug-seeking behavior.</a:t>
            </a:r>
          </a:p>
          <a:p>
            <a:pPr lvl="1"/>
            <a:r>
              <a:rPr lang="en-US" sz="2000" dirty="0"/>
              <a:t>Reports of craving the drug or its effects.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4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A7CE8EE-F74B-E79F-81C8-488489EE26FB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/>
              <a:t>Research evidence for Psychological Dependence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iagram of a mouse infusion pump&#10;&#10;Description automatically generated">
            <a:extLst>
              <a:ext uri="{FF2B5EF4-FFF2-40B4-BE49-F238E27FC236}">
                <a16:creationId xmlns:a16="http://schemas.microsoft.com/office/drawing/2014/main" id="{83A0486C-2BE6-27D8-F4AB-E2702288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652" y="2248539"/>
            <a:ext cx="5303520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2145-DBEF-3F23-B5D6-33D69B7060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52291" y="2180496"/>
            <a:ext cx="5658516" cy="4045683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/>
              <a:t>Administration of certain drugs can reinforce the behaviors that led to the drug’s administration.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Studied in the lab with “drug self-administration” method.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Laboratory animals press levers when the only consequence of lever pressing is a small intravenous injection of heroin, cocaine, or another drug.</a:t>
            </a:r>
          </a:p>
          <a:p>
            <a:pPr>
              <a:lnSpc>
                <a:spcPct val="90000"/>
              </a:lnSpc>
            </a:pPr>
            <a:r>
              <a:rPr lang="en-US" sz="1900" b="1" dirty="0"/>
              <a:t>Psychological dependence with </a:t>
            </a:r>
            <a:r>
              <a:rPr lang="en-US" sz="1900" b="1" u="sng" dirty="0"/>
              <a:t>positive reinforcement:</a:t>
            </a:r>
            <a:endParaRPr lang="en-US" sz="1900" b="1" dirty="0"/>
          </a:p>
          <a:p>
            <a:pPr lvl="2">
              <a:lnSpc>
                <a:spcPct val="90000"/>
              </a:lnSpc>
            </a:pPr>
            <a:r>
              <a:rPr lang="en-US" sz="1900" dirty="0"/>
              <a:t>If rat presses a lever and gets food, the rat is more likely to keep pressing the lever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The food strengthened (“reinforced”) the lever press behavior</a:t>
            </a:r>
          </a:p>
          <a:p>
            <a:pPr lvl="3">
              <a:lnSpc>
                <a:spcPct val="90000"/>
              </a:lnSpc>
            </a:pPr>
            <a:r>
              <a:rPr lang="en-US" sz="1600" dirty="0"/>
              <a:t>positive reinforcement because the food was added (positive) after the lever press</a:t>
            </a:r>
          </a:p>
        </p:txBody>
      </p:sp>
    </p:spTree>
    <p:extLst>
      <p:ext uri="{BB962C8B-B14F-4D97-AF65-F5344CB8AC3E}">
        <p14:creationId xmlns:p14="http://schemas.microsoft.com/office/powerpoint/2010/main" val="9702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AC91D-B12D-9B1A-123F-332C83115CC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996851" y="1331495"/>
            <a:ext cx="5853953" cy="528175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en-US" sz="1800" dirty="0"/>
              <a:t>Cocaine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Heroin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Morphine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Codeine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Oxycodone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Amphetamine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Methamphetamine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Ecstasy (MDMA)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Alcohol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Barbiturates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Benzodiazepines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Nicotine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Caffeine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THC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PCP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E6DC-A806-4922-39F4-997FE7DDB611}"/>
              </a:ext>
            </a:extLst>
          </p:cNvPr>
          <p:cNvSpPr txBox="1"/>
          <p:nvPr/>
        </p:nvSpPr>
        <p:spPr>
          <a:xfrm>
            <a:off x="7048747" y="4786465"/>
            <a:ext cx="3957942" cy="1249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Drugs not self-administered by animals, but used by humans:</a:t>
            </a:r>
            <a:endParaRPr lang="en-US" alt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LSD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Psilocybin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Mescaline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BFBE4-600B-0103-A2D7-5290E1CF8A9C}"/>
              </a:ext>
            </a:extLst>
          </p:cNvPr>
          <p:cNvSpPr txBox="1"/>
          <p:nvPr/>
        </p:nvSpPr>
        <p:spPr>
          <a:xfrm>
            <a:off x="545431" y="821962"/>
            <a:ext cx="944880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chemeClr val="tx1"/>
                </a:solidFill>
                <a:sym typeface="Wingdings" pitchFamily="2" charset="2"/>
              </a:rPr>
              <a:t>All drugs self-administered by animals have addiction potential in humans.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840" y="2143760"/>
            <a:ext cx="8839200" cy="339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Nobody can say for sure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do know about </a:t>
            </a:r>
            <a:r>
              <a:rPr lang="en-US" u="sng" dirty="0"/>
              <a:t>correlates</a:t>
            </a:r>
            <a:r>
              <a:rPr lang="en-US" dirty="0"/>
              <a:t> of addiction.</a:t>
            </a:r>
          </a:p>
          <a:p>
            <a:pPr lvl="2"/>
            <a:r>
              <a:rPr lang="en-US" sz="1800" b="1" dirty="0"/>
              <a:t>1) personality characteristics (e.g., impulsivity)</a:t>
            </a:r>
          </a:p>
          <a:p>
            <a:pPr lvl="2"/>
            <a:r>
              <a:rPr lang="en-US" sz="1800" dirty="0"/>
              <a:t>2) </a:t>
            </a:r>
            <a:r>
              <a:rPr lang="en-US" sz="1800" i="1" dirty="0"/>
              <a:t>other disorders </a:t>
            </a:r>
            <a:r>
              <a:rPr lang="en-US" sz="1800" dirty="0"/>
              <a:t>(e.g., depression) </a:t>
            </a:r>
          </a:p>
          <a:p>
            <a:pPr lvl="2"/>
            <a:r>
              <a:rPr lang="en-US" sz="1800" dirty="0"/>
              <a:t>3) genetic/brain characteristics (e.g., number of dopamine receptors)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CAD1A09-2AF9-E10D-A208-B1B1CC7F0BE8}"/>
              </a:ext>
            </a:extLst>
          </p:cNvPr>
          <p:cNvSpPr txBox="1">
            <a:spLocks/>
          </p:cNvSpPr>
          <p:nvPr/>
        </p:nvSpPr>
        <p:spPr>
          <a:xfrm>
            <a:off x="520232" y="7224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What </a:t>
            </a:r>
            <a:r>
              <a:rPr lang="en-US" sz="2800" u="sng" dirty="0">
                <a:solidFill>
                  <a:schemeClr val="bg1"/>
                </a:solidFill>
              </a:rPr>
              <a:t>causes</a:t>
            </a:r>
            <a:r>
              <a:rPr lang="en-US" sz="2800" dirty="0">
                <a:solidFill>
                  <a:schemeClr val="bg1"/>
                </a:solidFill>
              </a:rPr>
              <a:t> addiction (substance use disorder)?</a:t>
            </a:r>
          </a:p>
        </p:txBody>
      </p:sp>
    </p:spTree>
    <p:extLst>
      <p:ext uri="{BB962C8B-B14F-4D97-AF65-F5344CB8AC3E}">
        <p14:creationId xmlns:p14="http://schemas.microsoft.com/office/powerpoint/2010/main" val="8664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809D53-12FB-461E-BD4E-0FE73ABD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3" y="573742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 there an ‘Addictive’ Personality?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D3820B-7A78-4994-88C6-FA85D88413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1300" y="1524000"/>
            <a:ext cx="10405813" cy="47602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Impulsivity (tendency to act quickly without much regard to long-term consequences) and “sensation-seeking” personality traits have been associated with greater risk for abuse of stimulants </a:t>
            </a:r>
          </a:p>
          <a:p>
            <a:r>
              <a:rPr lang="en-US" dirty="0"/>
              <a:t>Sensation-seeking scale measures a person’s preference for variety, risk, and various physical sensations. </a:t>
            </a:r>
          </a:p>
          <a:p>
            <a:pPr lvl="2"/>
            <a:endParaRPr lang="en-US" dirty="0"/>
          </a:p>
          <a:p>
            <a:r>
              <a:rPr lang="en-US" dirty="0"/>
              <a:t>Alcohol use disorder often exists within dysfunctional families and relationships.</a:t>
            </a:r>
          </a:p>
          <a:p>
            <a:pPr lvl="1"/>
            <a:r>
              <a:rPr lang="en-US" dirty="0"/>
              <a:t>Evidence suggests these may be risk factors that may play a role in dependence.</a:t>
            </a:r>
          </a:p>
          <a:p>
            <a:pPr lvl="3"/>
            <a:endParaRPr lang="en-US" sz="1600" dirty="0"/>
          </a:p>
          <a:p>
            <a:pPr marL="324000" lvl="1" indent="0">
              <a:buNone/>
            </a:pPr>
            <a:r>
              <a:rPr lang="en-US" sz="2000" b="1" dirty="0"/>
              <a:t>There is no way to know if a drug or drug use changes an individual’s personality.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7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044A-BB14-9566-9137-79AFEA5E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D54B5-8914-4714-D72A-D7E05FBD75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27764" y="1287467"/>
            <a:ext cx="1838673" cy="1228495"/>
          </a:xfrm>
        </p:spPr>
        <p:txBody>
          <a:bodyPr/>
          <a:lstStyle/>
          <a:p>
            <a:pPr algn="ctr"/>
            <a:r>
              <a:rPr lang="en-US" dirty="0"/>
              <a:t>“Drug Use”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5682-46F5-54E6-BC63-8AD1C1C5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8855901" cy="3539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2C319-539B-DF07-1390-83C7478F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470529"/>
            <a:ext cx="9144000" cy="33874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1C88F5-E592-EB79-2EEB-1FFD5BFAF5F1}"/>
              </a:ext>
            </a:extLst>
          </p:cNvPr>
          <p:cNvSpPr txBox="1">
            <a:spLocks/>
          </p:cNvSpPr>
          <p:nvPr/>
        </p:nvSpPr>
        <p:spPr>
          <a:xfrm>
            <a:off x="472009" y="4485608"/>
            <a:ext cx="2497101" cy="122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3888" indent="-277813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“Drug Addiction”</a:t>
            </a:r>
          </a:p>
        </p:txBody>
      </p:sp>
    </p:spTree>
    <p:extLst>
      <p:ext uri="{BB962C8B-B14F-4D97-AF65-F5344CB8AC3E}">
        <p14:creationId xmlns:p14="http://schemas.microsoft.com/office/powerpoint/2010/main" val="28143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60B0C-A464-4359-8DEE-80BFD2C2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0389"/>
            <a:ext cx="11277600" cy="67861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What are the most addictive drugs?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0176C69-4223-4CB6-9A5F-D3A6E76D608B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144269553"/>
              </p:ext>
            </p:extLst>
          </p:nvPr>
        </p:nvGraphicFramePr>
        <p:xfrm>
          <a:off x="2614386" y="2367280"/>
          <a:ext cx="65963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859749341"/>
                    </a:ext>
                  </a:extLst>
                </a:gridCol>
                <a:gridCol w="1549773">
                  <a:extLst>
                    <a:ext uri="{9D8B030D-6E8A-4147-A177-3AD203B41FA5}">
                      <a16:colId xmlns:a16="http://schemas.microsoft.com/office/drawing/2014/main" val="36340238"/>
                    </a:ext>
                  </a:extLst>
                </a:gridCol>
                <a:gridCol w="1748417">
                  <a:extLst>
                    <a:ext uri="{9D8B030D-6E8A-4147-A177-3AD203B41FA5}">
                      <a16:colId xmlns:a16="http://schemas.microsoft.com/office/drawing/2014/main" val="237139759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3597068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Substance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1 Year of Use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10 Years of Use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Lifetime 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4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Alcohol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5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Nicotine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67.5%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4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Cocaine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14.8%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49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Marijuana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12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1E9D29-0C7F-7758-FB62-A8D00C4F2FB1}"/>
              </a:ext>
            </a:extLst>
          </p:cNvPr>
          <p:cNvSpPr txBox="1"/>
          <p:nvPr/>
        </p:nvSpPr>
        <p:spPr>
          <a:xfrm>
            <a:off x="1841318" y="1806394"/>
            <a:ext cx="81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Table 2.2: Addiction Potential of Alcohol, Nicotine, Cocaine, and Marijuana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624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06E3C7-B178-4D36-9F34-022538CB4F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6824" y="1233679"/>
            <a:ext cx="4647303" cy="4971691"/>
          </a:xfrm>
        </p:spPr>
        <p:txBody>
          <a:bodyPr/>
          <a:lstStyle/>
          <a:p>
            <a:r>
              <a:rPr lang="en-US" dirty="0"/>
              <a:t>Some drugs are more likely than others to result in dependence.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Heroin and cocaine are both likely to lead to compulsive use.</a:t>
            </a:r>
          </a:p>
          <a:p>
            <a:endParaRPr lang="en-US" dirty="0"/>
          </a:p>
          <a:p>
            <a:r>
              <a:rPr lang="en-US" dirty="0"/>
              <a:t>Some substances are more “addictive” than others.</a:t>
            </a:r>
          </a:p>
          <a:p>
            <a:endParaRPr lang="en-US" dirty="0"/>
          </a:p>
          <a:p>
            <a:r>
              <a:rPr lang="en-US" dirty="0"/>
              <a:t>However, many other factors influence dependence, and thus, the substance itself cannot be seen as the entire cause of the problem.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30C7C98-D805-68F1-B185-42B210AD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36712"/>
            <a:ext cx="65151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BE6E709C-7A53-98D6-87F0-49B4F2B01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2504" y="6581001"/>
            <a:ext cx="3509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Percentages in fig pertain to people ages 15-24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777C7-8FFD-5F2A-D28D-D04DD6C3B176}"/>
              </a:ext>
            </a:extLst>
          </p:cNvPr>
          <p:cNvSpPr/>
          <p:nvPr/>
        </p:nvSpPr>
        <p:spPr>
          <a:xfrm>
            <a:off x="10022765" y="2057400"/>
            <a:ext cx="1371600" cy="7572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03458D-5764-3DF6-EE9D-DEF2C8218E67}"/>
              </a:ext>
            </a:extLst>
          </p:cNvPr>
          <p:cNvSpPr/>
          <p:nvPr/>
        </p:nvSpPr>
        <p:spPr>
          <a:xfrm>
            <a:off x="10175165" y="3586164"/>
            <a:ext cx="1371600" cy="75723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501F4F-3EA9-BA64-7FF1-65953C5A479B}"/>
              </a:ext>
            </a:extLst>
          </p:cNvPr>
          <p:cNvSpPr/>
          <p:nvPr/>
        </p:nvSpPr>
        <p:spPr>
          <a:xfrm>
            <a:off x="8630528" y="0"/>
            <a:ext cx="1371600" cy="7572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BF754E-39B5-1520-EC59-764C8F4A0244}"/>
              </a:ext>
            </a:extLst>
          </p:cNvPr>
          <p:cNvSpPr/>
          <p:nvPr/>
        </p:nvSpPr>
        <p:spPr>
          <a:xfrm>
            <a:off x="9316328" y="880631"/>
            <a:ext cx="1371600" cy="7572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ACA852-333A-4369-989F-6E5A69CB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4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 Addiction Caused by the Substance?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840" y="2143760"/>
            <a:ext cx="8839200" cy="3393440"/>
          </a:xfrm>
        </p:spPr>
        <p:txBody>
          <a:bodyPr>
            <a:normAutofit/>
          </a:bodyPr>
          <a:lstStyle/>
          <a:p>
            <a:r>
              <a:rPr lang="en-US" dirty="0"/>
              <a:t>Although the drug taken is a factor, nobody can say for sure </a:t>
            </a:r>
          </a:p>
          <a:p>
            <a:endParaRPr lang="en-US" dirty="0"/>
          </a:p>
          <a:p>
            <a:r>
              <a:rPr lang="en-US" dirty="0"/>
              <a:t>We do know about </a:t>
            </a:r>
            <a:r>
              <a:rPr lang="en-US" u="sng" dirty="0"/>
              <a:t>correlates</a:t>
            </a:r>
            <a:r>
              <a:rPr lang="en-US" dirty="0"/>
              <a:t> of addiction, though.</a:t>
            </a:r>
          </a:p>
          <a:p>
            <a:pPr lvl="2"/>
            <a:r>
              <a:rPr lang="en-US" sz="1800" dirty="0"/>
              <a:t>1) personality characteristics (e.g., impulsivity)</a:t>
            </a:r>
          </a:p>
          <a:p>
            <a:pPr lvl="2"/>
            <a:r>
              <a:rPr lang="en-US" sz="1800" b="1" dirty="0"/>
              <a:t>2) </a:t>
            </a:r>
            <a:r>
              <a:rPr lang="en-US" sz="1800" b="1" i="1" dirty="0"/>
              <a:t>other disorders </a:t>
            </a:r>
            <a:r>
              <a:rPr lang="en-US" sz="1800" b="1" dirty="0"/>
              <a:t>(e.g., depression)</a:t>
            </a:r>
          </a:p>
          <a:p>
            <a:pPr lvl="2"/>
            <a:r>
              <a:rPr lang="en-US" sz="1800" dirty="0"/>
              <a:t>3) genetic/brain characteristics (e.g., number of dopamine receptors)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CAD1A09-2AF9-E10D-A208-B1B1CC7F0BE8}"/>
              </a:ext>
            </a:extLst>
          </p:cNvPr>
          <p:cNvSpPr txBox="1">
            <a:spLocks/>
          </p:cNvSpPr>
          <p:nvPr/>
        </p:nvSpPr>
        <p:spPr>
          <a:xfrm>
            <a:off x="520232" y="7224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What </a:t>
            </a:r>
            <a:r>
              <a:rPr lang="en-US" sz="2800" u="sng" dirty="0">
                <a:solidFill>
                  <a:schemeClr val="bg1"/>
                </a:solidFill>
              </a:rPr>
              <a:t>causes</a:t>
            </a:r>
            <a:r>
              <a:rPr lang="en-US" sz="2800" dirty="0">
                <a:solidFill>
                  <a:schemeClr val="bg1"/>
                </a:solidFill>
              </a:rPr>
              <a:t> addiction (substance use disorder)?</a:t>
            </a:r>
          </a:p>
        </p:txBody>
      </p:sp>
    </p:spTree>
    <p:extLst>
      <p:ext uri="{BB962C8B-B14F-4D97-AF65-F5344CB8AC3E}">
        <p14:creationId xmlns:p14="http://schemas.microsoft.com/office/powerpoint/2010/main" val="31483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A4A4B-8DCD-2976-BE9D-360089641CCC}"/>
              </a:ext>
            </a:extLst>
          </p:cNvPr>
          <p:cNvSpPr txBox="1"/>
          <p:nvPr/>
        </p:nvSpPr>
        <p:spPr>
          <a:xfrm>
            <a:off x="5997721" y="3247771"/>
            <a:ext cx="4836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SUDs and COMORBIDITY </a:t>
            </a:r>
          </a:p>
        </p:txBody>
      </p:sp>
      <p:pic>
        <p:nvPicPr>
          <p:cNvPr id="3" name="Picture 2" descr="A poster of two people&#10;&#10;Description automatically generated">
            <a:extLst>
              <a:ext uri="{FF2B5EF4-FFF2-40B4-BE49-F238E27FC236}">
                <a16:creationId xmlns:a16="http://schemas.microsoft.com/office/drawing/2014/main" id="{F13D5FBF-0924-7309-45D9-373D0C50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2" b="25775"/>
          <a:stretch/>
        </p:blipFill>
        <p:spPr>
          <a:xfrm>
            <a:off x="700256" y="1107902"/>
            <a:ext cx="3977744" cy="47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4E73-578B-4869-B0B2-FB8664C3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48" y="762447"/>
            <a:ext cx="7208958" cy="1013800"/>
          </a:xfrm>
        </p:spPr>
        <p:txBody>
          <a:bodyPr>
            <a:normAutofit/>
          </a:bodyPr>
          <a:lstStyle/>
          <a:p>
            <a:r>
              <a:rPr lang="en-US" dirty="0"/>
              <a:t>Comorbidity and substance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DBCE0-33A8-4CC1-BC88-672983E7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98" y="2110158"/>
            <a:ext cx="5485728" cy="404568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Comorbidity</a:t>
            </a:r>
            <a:r>
              <a:rPr lang="en-US" dirty="0"/>
              <a:t>: having two disorders at the same time</a:t>
            </a:r>
          </a:p>
          <a:p>
            <a:endParaRPr lang="en-US" dirty="0"/>
          </a:p>
          <a:p>
            <a:pPr lvl="1"/>
            <a:r>
              <a:rPr lang="en-US" sz="1800" dirty="0"/>
              <a:t>Very high rates of comorbidity between </a:t>
            </a:r>
            <a:r>
              <a:rPr lang="en-US" sz="1800" u="sng" dirty="0"/>
              <a:t>substance use disorder</a:t>
            </a:r>
            <a:r>
              <a:rPr lang="en-US" sz="1800" dirty="0"/>
              <a:t> and </a:t>
            </a:r>
            <a:r>
              <a:rPr lang="en-US" sz="1800" u="sng" dirty="0"/>
              <a:t>many other psychological disorders</a:t>
            </a:r>
            <a:r>
              <a:rPr lang="en-US" sz="1800" dirty="0"/>
              <a:t>.</a:t>
            </a:r>
          </a:p>
        </p:txBody>
      </p:sp>
      <p:pic>
        <p:nvPicPr>
          <p:cNvPr id="4" name="Content Placeholder 4" descr="A close-up of a poster&#10;&#10;Description automatically generated">
            <a:extLst>
              <a:ext uri="{FF2B5EF4-FFF2-40B4-BE49-F238E27FC236}">
                <a16:creationId xmlns:a16="http://schemas.microsoft.com/office/drawing/2014/main" id="{C1D70D7D-2866-0B38-94D5-4E846311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70" y="1065126"/>
            <a:ext cx="5702748" cy="56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3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4E73-578B-4869-B0B2-FB8664C3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Comorbidity and substance use (multiple SUDs)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86E57-82AE-8A6C-FD5A-652DF9E2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919403"/>
            <a:ext cx="5979684" cy="4824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757E14-7992-0229-D3E7-CEBCD7A5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1" y="2158981"/>
            <a:ext cx="4286250" cy="4045683"/>
          </a:xfrm>
        </p:spPr>
        <p:txBody>
          <a:bodyPr>
            <a:normAutofit/>
          </a:bodyPr>
          <a:lstStyle/>
          <a:p>
            <a:r>
              <a:rPr lang="en-US" sz="2000" dirty="0"/>
              <a:t>30% of people with Illicit Drug Use Disorder </a:t>
            </a:r>
            <a:r>
              <a:rPr lang="en-US" sz="2000" u="sng" dirty="0"/>
              <a:t>also</a:t>
            </a:r>
            <a:r>
              <a:rPr lang="en-US" sz="2000" dirty="0"/>
              <a:t> had Alcohol Use Disorder vs. 6% of general population 12+</a:t>
            </a:r>
          </a:p>
        </p:txBody>
      </p:sp>
    </p:spTree>
    <p:extLst>
      <p:ext uri="{BB962C8B-B14F-4D97-AF65-F5344CB8AC3E}">
        <p14:creationId xmlns:p14="http://schemas.microsoft.com/office/powerpoint/2010/main" val="1594013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4E73-578B-4869-B0B2-FB8664C3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Comorbidity and substance use (Depression)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4E0B5-855E-121D-E121-31CF915A0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2C9E5-C1F8-0FAA-9880-F691C0E1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2" y="1882588"/>
            <a:ext cx="6056411" cy="4814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3F30F-710A-EDFF-1272-B6C1C6FBD5AF}"/>
              </a:ext>
            </a:extLst>
          </p:cNvPr>
          <p:cNvSpPr txBox="1"/>
          <p:nvPr/>
        </p:nvSpPr>
        <p:spPr>
          <a:xfrm>
            <a:off x="7616414" y="3356058"/>
            <a:ext cx="3958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MDE is a risk factor for using drugs, alcohol, and cigarettes, </a:t>
            </a:r>
            <a:r>
              <a:rPr lang="en-US" sz="2400" dirty="0">
                <a:sym typeface="Wingdings" panose="05000000000000000000" pitchFamily="2" charset="2"/>
              </a:rPr>
              <a:t>about twice as likely to use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1121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4E73-578B-4869-B0B2-FB8664C3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5486121" cy="1013800"/>
          </a:xfrm>
        </p:spPr>
        <p:txBody>
          <a:bodyPr>
            <a:normAutofit/>
          </a:bodyPr>
          <a:lstStyle/>
          <a:p>
            <a:r>
              <a:rPr lang="en-US" dirty="0"/>
              <a:t>Comorbidity and substance use (Anxiety disorders)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68CD4C-3973-5E75-5D77-09CECF375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07" y="204394"/>
            <a:ext cx="5640593" cy="6911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1B285-0112-FDE7-F20F-CC724EA6CC0E}"/>
              </a:ext>
            </a:extLst>
          </p:cNvPr>
          <p:cNvSpPr txBox="1"/>
          <p:nvPr/>
        </p:nvSpPr>
        <p:spPr>
          <a:xfrm>
            <a:off x="7379746" y="5604734"/>
            <a:ext cx="338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A487B-157E-C39E-11A9-B0ED0D0C1655}"/>
              </a:ext>
            </a:extLst>
          </p:cNvPr>
          <p:cNvSpPr txBox="1"/>
          <p:nvPr/>
        </p:nvSpPr>
        <p:spPr>
          <a:xfrm>
            <a:off x="731667" y="3429000"/>
            <a:ext cx="5185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Research has shown that up to 50% of individuals receiving treatment for problematic alcohol use also met DSM criteria for one or more anxiety disorders.</a:t>
            </a:r>
            <a:r>
              <a:rPr lang="en-US" b="0" i="0" u="sng" dirty="0">
                <a:solidFill>
                  <a:srgbClr val="376FAA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u="sng" dirty="0">
              <a:solidFill>
                <a:srgbClr val="376FAA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840" y="2143760"/>
            <a:ext cx="8839200" cy="3393440"/>
          </a:xfrm>
        </p:spPr>
        <p:txBody>
          <a:bodyPr>
            <a:normAutofit/>
          </a:bodyPr>
          <a:lstStyle/>
          <a:p>
            <a:r>
              <a:rPr lang="en-US" dirty="0"/>
              <a:t>Nobody can say for sure </a:t>
            </a:r>
          </a:p>
          <a:p>
            <a:endParaRPr lang="en-US" dirty="0"/>
          </a:p>
          <a:p>
            <a:r>
              <a:rPr lang="en-US" dirty="0"/>
              <a:t>We do know about </a:t>
            </a:r>
            <a:r>
              <a:rPr lang="en-US" u="sng" dirty="0"/>
              <a:t>correlates</a:t>
            </a:r>
            <a:r>
              <a:rPr lang="en-US" dirty="0"/>
              <a:t> of addiction, though.</a:t>
            </a:r>
          </a:p>
          <a:p>
            <a:pPr lvl="2"/>
            <a:r>
              <a:rPr lang="en-US" sz="1800" dirty="0"/>
              <a:t>1) personality characteristics (e.g., impulsivity)</a:t>
            </a:r>
          </a:p>
          <a:p>
            <a:pPr lvl="2"/>
            <a:r>
              <a:rPr lang="en-US" sz="1800" dirty="0"/>
              <a:t>2) </a:t>
            </a:r>
            <a:r>
              <a:rPr lang="en-US" sz="1800" i="1" dirty="0"/>
              <a:t>other disorders </a:t>
            </a:r>
            <a:r>
              <a:rPr lang="en-US" sz="1800" dirty="0"/>
              <a:t>(e.g., depression)</a:t>
            </a:r>
          </a:p>
          <a:p>
            <a:pPr lvl="2"/>
            <a:r>
              <a:rPr lang="en-US" sz="1800" b="1" dirty="0"/>
              <a:t>3) genetic/brain characteristics (e.g., number of dopamine receptors)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CAD1A09-2AF9-E10D-A208-B1B1CC7F0BE8}"/>
              </a:ext>
            </a:extLst>
          </p:cNvPr>
          <p:cNvSpPr txBox="1">
            <a:spLocks/>
          </p:cNvSpPr>
          <p:nvPr/>
        </p:nvSpPr>
        <p:spPr>
          <a:xfrm>
            <a:off x="520232" y="7224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What </a:t>
            </a:r>
            <a:r>
              <a:rPr lang="en-US" sz="3200" u="sng" dirty="0">
                <a:solidFill>
                  <a:schemeClr val="bg1"/>
                </a:solidFill>
              </a:rPr>
              <a:t>causes</a:t>
            </a:r>
            <a:r>
              <a:rPr lang="en-US" sz="3200" dirty="0">
                <a:solidFill>
                  <a:schemeClr val="bg1"/>
                </a:solidFill>
              </a:rPr>
              <a:t> addiction (substance use disorder)?</a:t>
            </a:r>
          </a:p>
        </p:txBody>
      </p:sp>
    </p:spTree>
    <p:extLst>
      <p:ext uri="{BB962C8B-B14F-4D97-AF65-F5344CB8AC3E}">
        <p14:creationId xmlns:p14="http://schemas.microsoft.com/office/powerpoint/2010/main" val="26363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5630-7910-8DF6-057F-0E3E01A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95" y="2973580"/>
            <a:ext cx="8435009" cy="67861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Is addiction a brain disease?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1B8FA3-367F-E177-956B-AFB14ACA766C}"/>
              </a:ext>
            </a:extLst>
          </p:cNvPr>
          <p:cNvSpPr txBox="1">
            <a:spLocks/>
          </p:cNvSpPr>
          <p:nvPr/>
        </p:nvSpPr>
        <p:spPr>
          <a:xfrm>
            <a:off x="5346538" y="5042268"/>
            <a:ext cx="1573327" cy="6786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9365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4971B8-03F0-43AB-A3EA-C67BEC5E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" y="606015"/>
            <a:ext cx="11277600" cy="67861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Drug Use to abuse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69C432-7D12-4E3B-8CE1-4ADAB37FDF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945" y="1308984"/>
            <a:ext cx="6051175" cy="504878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E21A23"/>
                </a:solidFill>
              </a:rPr>
              <a:t>Gateway - </a:t>
            </a:r>
            <a:r>
              <a:rPr lang="en-US" sz="2000" dirty="0"/>
              <a:t>One of the first drugs used by a typical drug user.</a:t>
            </a:r>
          </a:p>
          <a:p>
            <a:pPr lvl="1"/>
            <a:r>
              <a:rPr lang="en-US" sz="2000" dirty="0"/>
              <a:t>Alcohol and tobacco (followed by marijuana) are sometimes considered gateway drugs.</a:t>
            </a:r>
          </a:p>
          <a:p>
            <a:pPr lvl="1"/>
            <a:endParaRPr lang="en-US" sz="1800" dirty="0"/>
          </a:p>
          <a:p>
            <a:r>
              <a:rPr lang="en-US" sz="2000" dirty="0"/>
              <a:t>Gateway substances are perhaps best thought of as early indicators of a general pattern of behavior resulting from a variety of psychosocial risk factors.</a:t>
            </a:r>
          </a:p>
          <a:p>
            <a:endParaRPr lang="en-US" sz="2000" dirty="0"/>
          </a:p>
        </p:txBody>
      </p:sp>
      <p:pic>
        <p:nvPicPr>
          <p:cNvPr id="2" name="Picture Placeholder 2" descr="A photo shows a group of people using and exchanging drugs. ">
            <a:extLst>
              <a:ext uri="{FF2B5EF4-FFF2-40B4-BE49-F238E27FC236}">
                <a16:creationId xmlns:a16="http://schemas.microsoft.com/office/drawing/2014/main" id="{E3869242-4946-C19A-EA93-970EE9CA4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r="-371"/>
          <a:stretch/>
        </p:blipFill>
        <p:spPr>
          <a:xfrm>
            <a:off x="7714367" y="2840767"/>
            <a:ext cx="4243654" cy="27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Theories (explanations) of 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912" y="398033"/>
            <a:ext cx="7117863" cy="6459967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Older</a:t>
            </a:r>
            <a:r>
              <a:rPr lang="en-US" sz="2400" dirty="0"/>
              <a:t> views:</a:t>
            </a:r>
          </a:p>
          <a:p>
            <a:pPr lvl="1"/>
            <a:r>
              <a:rPr lang="en-US" sz="2000" dirty="0"/>
              <a:t>1) moral failing, “vice”</a:t>
            </a:r>
          </a:p>
          <a:p>
            <a:pPr lvl="2"/>
            <a:r>
              <a:rPr lang="en-US" sz="1800" dirty="0"/>
              <a:t>Addiction is due to a “weak will”, or low morals</a:t>
            </a:r>
          </a:p>
          <a:p>
            <a:pPr lvl="1"/>
            <a:r>
              <a:rPr lang="en-US" sz="2000" dirty="0"/>
              <a:t>2) physical dependence</a:t>
            </a:r>
          </a:p>
          <a:p>
            <a:pPr lvl="2"/>
            <a:r>
              <a:rPr lang="en-US" sz="1800" dirty="0"/>
              <a:t>Being physically dependent (withdrawal) </a:t>
            </a:r>
            <a:r>
              <a:rPr lang="en-US" sz="1800" i="1" dirty="0"/>
              <a:t>caused</a:t>
            </a:r>
            <a:r>
              <a:rPr lang="en-US" sz="1800" dirty="0"/>
              <a:t> you to be addicted.</a:t>
            </a:r>
          </a:p>
          <a:p>
            <a:pPr lvl="3"/>
            <a:r>
              <a:rPr lang="en-US" sz="1800" dirty="0"/>
              <a:t>a person can be addicted </a:t>
            </a:r>
            <a:r>
              <a:rPr lang="en-US" sz="1800" u="sng" dirty="0"/>
              <a:t>without</a:t>
            </a:r>
            <a:r>
              <a:rPr lang="en-US" sz="1800" dirty="0"/>
              <a:t> having withdrawal syndrome </a:t>
            </a:r>
          </a:p>
          <a:p>
            <a:pPr lvl="3"/>
            <a:r>
              <a:rPr lang="en-US" sz="1800" dirty="0"/>
              <a:t>a person can have withdrawal syndrome </a:t>
            </a:r>
            <a:r>
              <a:rPr lang="en-US" sz="1800" u="sng" dirty="0"/>
              <a:t>without</a:t>
            </a:r>
            <a:r>
              <a:rPr lang="en-US" sz="1800" dirty="0"/>
              <a:t> being addicted</a:t>
            </a:r>
          </a:p>
          <a:p>
            <a:r>
              <a:rPr lang="en-US" sz="2400" b="1" dirty="0"/>
              <a:t>Newer</a:t>
            </a:r>
            <a:r>
              <a:rPr lang="en-US" sz="2400" dirty="0"/>
              <a:t> views:</a:t>
            </a:r>
          </a:p>
          <a:p>
            <a:pPr lvl="1"/>
            <a:r>
              <a:rPr lang="en-US" sz="2000" dirty="0"/>
              <a:t>1) Brain Disease</a:t>
            </a:r>
          </a:p>
          <a:p>
            <a:pPr lvl="1"/>
            <a:r>
              <a:rPr lang="en-US" sz="2000" dirty="0"/>
              <a:t>2) Choice/Biopsychosocial </a:t>
            </a:r>
          </a:p>
        </p:txBody>
      </p:sp>
    </p:spTree>
    <p:extLst>
      <p:ext uri="{BB962C8B-B14F-4D97-AF65-F5344CB8AC3E}">
        <p14:creationId xmlns:p14="http://schemas.microsoft.com/office/powerpoint/2010/main" val="131051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600391" y="644562"/>
            <a:ext cx="8229600" cy="1143000"/>
          </a:xfrm>
        </p:spPr>
        <p:txBody>
          <a:bodyPr/>
          <a:lstStyle/>
          <a:p>
            <a:r>
              <a:rPr lang="en-US" altLang="en-US" dirty="0"/>
              <a:t>Is Addiction a Brain Disease?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8118" y="2018038"/>
            <a:ext cx="5442389" cy="452596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Dr. Nora Volkow says “yes”</a:t>
            </a:r>
          </a:p>
          <a:p>
            <a:pPr lvl="1"/>
            <a:r>
              <a:rPr lang="en-US" sz="2000" dirty="0"/>
              <a:t>Director of the National Institute on Drug Abuse (NIDA), the NIH institute responsible for funding the majority of drug abuse science </a:t>
            </a:r>
            <a:r>
              <a:rPr lang="en-US" sz="2000" i="1" dirty="0"/>
              <a:t>in the world </a:t>
            </a:r>
            <a:r>
              <a:rPr lang="en-US" sz="2000" dirty="0"/>
              <a:t>(not just U.S.A!)</a:t>
            </a:r>
          </a:p>
          <a:p>
            <a:r>
              <a:rPr lang="en-US" sz="2000" dirty="0"/>
              <a:t>Addiction is a chronic, relapsing, disease.</a:t>
            </a:r>
          </a:p>
          <a:p>
            <a:pPr marL="324000" lvl="1" indent="0">
              <a:buNone/>
            </a:pPr>
            <a:endParaRPr lang="en-US" sz="2000" dirty="0">
              <a:hlinkClick r:id="rId3"/>
            </a:endParaRPr>
          </a:p>
          <a:p>
            <a:pPr marL="324000" lvl="1" indent="0">
              <a:buNone/>
            </a:pPr>
            <a:r>
              <a:rPr lang="en-US" sz="2000" dirty="0">
                <a:hlinkClick r:id="rId3"/>
              </a:rPr>
              <a:t>http://www.youtube.com/watch?v=5f1ie_It8wM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874" t="9890" r="11875" b="2198"/>
          <a:stretch/>
        </p:blipFill>
        <p:spPr>
          <a:xfrm>
            <a:off x="6096000" y="2257425"/>
            <a:ext cx="5646023" cy="37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1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303" name="Rectangle 12302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D0D1DF-FABC-489C-A668-626590BA6B1B}"/>
              </a:ext>
            </a:extLst>
          </p:cNvPr>
          <p:cNvSpPr txBox="1">
            <a:spLocks/>
          </p:cNvSpPr>
          <p:nvPr/>
        </p:nvSpPr>
        <p:spPr>
          <a:xfrm>
            <a:off x="601255" y="1964168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Evidence for addiction as a brain disease?</a:t>
            </a:r>
          </a:p>
          <a:p>
            <a:pPr lvl="1" defTabSz="4572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Various kinds, but often cited is changes in the brains evidenced in people with addiction</a:t>
            </a:r>
          </a:p>
          <a:p>
            <a:pPr lvl="2" defTabSz="4572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3595" y="1095181"/>
            <a:ext cx="8218405" cy="46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3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Volkow’s theory – addiction as brain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066" y="2180496"/>
            <a:ext cx="10814741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Hypotheses: </a:t>
            </a:r>
          </a:p>
          <a:p>
            <a:pPr lvl="1"/>
            <a:r>
              <a:rPr lang="en-US" sz="1800" dirty="0"/>
              <a:t>1) Drug use </a:t>
            </a:r>
            <a:r>
              <a:rPr lang="en-US" sz="1800" u="sng" dirty="0"/>
              <a:t>causes</a:t>
            </a:r>
            <a:r>
              <a:rPr lang="en-US" sz="1800" dirty="0"/>
              <a:t> brain changes</a:t>
            </a:r>
          </a:p>
          <a:p>
            <a:pPr lvl="1"/>
            <a:r>
              <a:rPr lang="en-US" sz="1800" dirty="0"/>
              <a:t>2) Those brain changes </a:t>
            </a:r>
            <a:r>
              <a:rPr lang="en-US" sz="1800" u="sng" dirty="0"/>
              <a:t>cause</a:t>
            </a:r>
            <a:r>
              <a:rPr lang="en-US" sz="1800" dirty="0"/>
              <a:t> loss of self-control</a:t>
            </a:r>
          </a:p>
          <a:p>
            <a:pPr lvl="1"/>
            <a:r>
              <a:rPr lang="en-US" sz="1800" dirty="0"/>
              <a:t>3) Loss of self-control </a:t>
            </a:r>
            <a:r>
              <a:rPr lang="en-US" sz="1800" u="sng" dirty="0"/>
              <a:t>causes</a:t>
            </a:r>
            <a:r>
              <a:rPr lang="en-US" sz="1800" dirty="0"/>
              <a:t> continued drug taking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Evidence:</a:t>
            </a:r>
            <a:r>
              <a:rPr lang="en-US" dirty="0"/>
              <a:t>  Numerous studies in both animals and humans have shown that there are genetic influences on drug use, effects, and dependence.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Data suggest that genetic factors play a role in developing dependence, but the specific genes and the biological mechanisms causing dependence are still being determined.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3D96BE-3E28-6FBC-92CE-5AF2D40EDFCE}"/>
              </a:ext>
            </a:extLst>
          </p:cNvPr>
          <p:cNvSpPr txBox="1">
            <a:spLocks/>
          </p:cNvSpPr>
          <p:nvPr/>
        </p:nvSpPr>
        <p:spPr>
          <a:xfrm>
            <a:off x="909806" y="2593419"/>
            <a:ext cx="9844143" cy="339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 everybody agrees with brain disease theory. </a:t>
            </a:r>
          </a:p>
          <a:p>
            <a:r>
              <a:rPr lang="en-US" sz="2000" dirty="0"/>
              <a:t>Evidence: Substance use disorders do not have many of the characteristics of medical diseases.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no tests to reveal the underlying cause.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Hart’s view - addiction is not a brain disease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209BB-BDB5-1935-E54F-6B5192BAEE63}"/>
              </a:ext>
            </a:extLst>
          </p:cNvPr>
          <p:cNvSpPr txBox="1"/>
          <p:nvPr/>
        </p:nvSpPr>
        <p:spPr>
          <a:xfrm>
            <a:off x="581192" y="4357215"/>
            <a:ext cx="9625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When the brain disease view began, it was thought it would destigmatize addiction.</a:t>
            </a:r>
          </a:p>
          <a:p>
            <a:pPr lvl="1"/>
            <a:r>
              <a:rPr lang="en-US" sz="2000" dirty="0"/>
              <a:t>Dr. Carl Hart argues that it does the opposite – and much worse.</a:t>
            </a:r>
          </a:p>
          <a:p>
            <a:pPr lvl="1"/>
            <a:endParaRPr lang="en-US" sz="2000" dirty="0"/>
          </a:p>
          <a:p>
            <a:pPr lvl="1"/>
            <a:r>
              <a:rPr lang="en-US" dirty="0">
                <a:hlinkClick r:id="rId3"/>
              </a:rPr>
              <a:t>https://www.youtube.com/watch?v=90MHZbXrmY0&amp;ab_channel=BigThink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16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alternative to Brain Disease : Choice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21832" y="3429000"/>
            <a:ext cx="8613925" cy="2409479"/>
          </a:xfrm>
        </p:spPr>
        <p:txBody>
          <a:bodyPr>
            <a:normAutofit/>
          </a:bodyPr>
          <a:lstStyle/>
          <a:p>
            <a:r>
              <a:rPr lang="en-US" dirty="0"/>
              <a:t>Instead, instances of </a:t>
            </a:r>
            <a:r>
              <a:rPr lang="en-US" u="sng" dirty="0"/>
              <a:t>drug-taking behavior</a:t>
            </a:r>
            <a:r>
              <a:rPr lang="en-US" dirty="0"/>
              <a:t> are viewed as </a:t>
            </a:r>
            <a:r>
              <a:rPr lang="en-US" b="1" dirty="0"/>
              <a:t>contingency-based choices</a:t>
            </a:r>
          </a:p>
          <a:p>
            <a:pPr lvl="1"/>
            <a:r>
              <a:rPr lang="en-US" sz="1800" i="1" dirty="0"/>
              <a:t>if</a:t>
            </a:r>
            <a:r>
              <a:rPr lang="en-US" sz="1800" dirty="0"/>
              <a:t> choice to take drugs happens so often that it interferes with life, may result in substance use disorder</a:t>
            </a:r>
          </a:p>
          <a:p>
            <a:pPr lvl="1"/>
            <a:endParaRPr lang="en-US" sz="1800" dirty="0"/>
          </a:p>
          <a:p>
            <a:r>
              <a:rPr lang="en-US" b="1" dirty="0"/>
              <a:t>The choice view </a:t>
            </a:r>
            <a:r>
              <a:rPr lang="en-US" b="1" dirty="0">
                <a:solidFill>
                  <a:srgbClr val="C00000"/>
                </a:solidFill>
              </a:rPr>
              <a:t>doesn’t</a:t>
            </a:r>
            <a:r>
              <a:rPr lang="en-US" b="1" dirty="0"/>
              <a:t> say that people </a:t>
            </a:r>
            <a:r>
              <a:rPr lang="en-US" b="1" i="1" dirty="0"/>
              <a:t>choose</a:t>
            </a:r>
            <a:r>
              <a:rPr lang="en-US" b="1" dirty="0"/>
              <a:t> to have an addiction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Gene Heyman: </a:t>
            </a:r>
            <a:r>
              <a:rPr lang="en-US" dirty="0">
                <a:hlinkClick r:id="rId3"/>
              </a:rPr>
              <a:t>https://www.youtube.com/watch?v=jh0ZAUxuQSo</a:t>
            </a:r>
            <a:r>
              <a:rPr lang="en-US" dirty="0"/>
              <a:t> (0:24-6:20) </a:t>
            </a:r>
          </a:p>
        </p:txBody>
      </p:sp>
      <p:pic>
        <p:nvPicPr>
          <p:cNvPr id="2" name="Picture 1" descr="A person holding a coffee mug&#10;&#10;Description automatically generated">
            <a:extLst>
              <a:ext uri="{FF2B5EF4-FFF2-40B4-BE49-F238E27FC236}">
                <a16:creationId xmlns:a16="http://schemas.microsoft.com/office/drawing/2014/main" id="{74AED425-F9EB-965E-E540-E0A020483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9" t="5794" r="16463" b="30824"/>
          <a:stretch/>
        </p:blipFill>
        <p:spPr>
          <a:xfrm rot="5400000">
            <a:off x="9106879" y="3942595"/>
            <a:ext cx="2140564" cy="2867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63A9C-5F5E-B571-D4BA-F34B0F104004}"/>
              </a:ext>
            </a:extLst>
          </p:cNvPr>
          <p:cNvSpPr txBox="1"/>
          <p:nvPr/>
        </p:nvSpPr>
        <p:spPr>
          <a:xfrm>
            <a:off x="764381" y="2474044"/>
            <a:ext cx="10251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Choice/Biopsychosocial</a:t>
            </a:r>
            <a:r>
              <a:rPr lang="en-US" sz="2000" dirty="0"/>
              <a:t> perspective - Addiction might be related to dysfunctions of biology, personality, social interactions, or a combination of these factors.</a:t>
            </a:r>
          </a:p>
        </p:txBody>
      </p:sp>
    </p:spTree>
    <p:extLst>
      <p:ext uri="{BB962C8B-B14F-4D97-AF65-F5344CB8AC3E}">
        <p14:creationId xmlns:p14="http://schemas.microsoft.com/office/powerpoint/2010/main" val="24487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Choice/biopsychosocial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829" y="2000923"/>
            <a:ext cx="10121151" cy="3894268"/>
          </a:xfrm>
        </p:spPr>
        <p:txBody>
          <a:bodyPr>
            <a:normAutofit/>
          </a:bodyPr>
          <a:lstStyle/>
          <a:p>
            <a:r>
              <a:rPr lang="en-US" sz="2400" dirty="0"/>
              <a:t>Evidence for choice view of addiction:</a:t>
            </a:r>
          </a:p>
          <a:p>
            <a:pPr lvl="1"/>
            <a:r>
              <a:rPr lang="en-US" sz="2000" dirty="0"/>
              <a:t>1) very high </a:t>
            </a:r>
            <a:r>
              <a:rPr lang="en-US" sz="2000" u="sng" dirty="0"/>
              <a:t>spontaneous remission </a:t>
            </a:r>
            <a:r>
              <a:rPr lang="en-US" sz="2000" dirty="0"/>
              <a:t>(i.e., quitting without treatment) rate</a:t>
            </a:r>
          </a:p>
          <a:p>
            <a:pPr lvl="2"/>
            <a:r>
              <a:rPr lang="en-US" sz="1800" dirty="0"/>
              <a:t>Also called “natural recovery”</a:t>
            </a:r>
          </a:p>
          <a:p>
            <a:pPr lvl="2"/>
            <a:r>
              <a:rPr lang="en-US" sz="1800" dirty="0"/>
              <a:t>Don’t see this with other diseases</a:t>
            </a:r>
          </a:p>
          <a:p>
            <a:pPr lvl="1"/>
            <a:r>
              <a:rPr lang="en-US" sz="2000" dirty="0"/>
              <a:t>2) drug-taking behavior can be determined by </a:t>
            </a:r>
            <a:r>
              <a:rPr lang="en-US" sz="2000" u="sng" dirty="0"/>
              <a:t>consequences</a:t>
            </a:r>
            <a:r>
              <a:rPr lang="en-US" sz="2000" dirty="0"/>
              <a:t> (costs/benefits), even in people with diagnosed SUDs</a:t>
            </a:r>
          </a:p>
          <a:p>
            <a:pPr lvl="2"/>
            <a:r>
              <a:rPr lang="en-US" sz="1800" dirty="0"/>
              <a:t>Reasons given for quitting: “what will my family think?”, “will I lose my job?”</a:t>
            </a:r>
          </a:p>
          <a:p>
            <a:pPr lvl="2"/>
            <a:r>
              <a:rPr lang="en-US" sz="1800" dirty="0"/>
              <a:t>Contingency Management Lab Studies:</a:t>
            </a:r>
          </a:p>
        </p:txBody>
      </p:sp>
    </p:spTree>
    <p:extLst>
      <p:ext uri="{BB962C8B-B14F-4D97-AF65-F5344CB8AC3E}">
        <p14:creationId xmlns:p14="http://schemas.microsoft.com/office/powerpoint/2010/main" val="29609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for: Choice/biopsychosocial paradigm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6C2693-7F00-0F30-BAA7-92562B5D4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7" y="2755765"/>
            <a:ext cx="5493930" cy="360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2E6E7BA-6A8C-A7F2-95C2-4E2F4A90F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75" y="3916115"/>
            <a:ext cx="6412857" cy="110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86051-2C1B-1CFB-BFFF-63F3335855EC}"/>
              </a:ext>
            </a:extLst>
          </p:cNvPr>
          <p:cNvSpPr txBox="1"/>
          <p:nvPr/>
        </p:nvSpPr>
        <p:spPr>
          <a:xfrm>
            <a:off x="1412796" y="2217505"/>
            <a:ext cx="410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Cocaine vs. money choice in humans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F73356D7-46D8-F533-2D52-914B97E1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7" y="6484544"/>
            <a:ext cx="30760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dirty="0"/>
              <a:t>Reprint from Higgins, Heil, &amp; Lussier, 1994</a:t>
            </a:r>
          </a:p>
        </p:txBody>
      </p:sp>
    </p:spTree>
    <p:extLst>
      <p:ext uri="{BB962C8B-B14F-4D97-AF65-F5344CB8AC3E}">
        <p14:creationId xmlns:p14="http://schemas.microsoft.com/office/powerpoint/2010/main" val="405783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 bwMode="auto">
          <a:xfrm>
            <a:off x="2144358" y="1925619"/>
            <a:ext cx="7437438" cy="493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1" y="1905000"/>
            <a:ext cx="400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“Behavioral”= Contingency Management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DE7C8F-5AB9-3867-71D2-637199637706}"/>
              </a:ext>
            </a:extLst>
          </p:cNvPr>
          <p:cNvSpPr txBox="1">
            <a:spLocks/>
          </p:cNvSpPr>
          <p:nvPr/>
        </p:nvSpPr>
        <p:spPr>
          <a:xfrm>
            <a:off x="636773" y="703949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Evidence for: Choice/biopsychosocial paradigm</a:t>
            </a:r>
          </a:p>
        </p:txBody>
      </p:sp>
    </p:spTree>
    <p:extLst>
      <p:ext uri="{BB962C8B-B14F-4D97-AF65-F5344CB8AC3E}">
        <p14:creationId xmlns:p14="http://schemas.microsoft.com/office/powerpoint/2010/main" val="709183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028700"/>
            <a:ext cx="6400800" cy="260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85" y="603977"/>
            <a:ext cx="6055677" cy="499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3124200"/>
            <a:ext cx="3545378" cy="3482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CCA804-E968-4299-8226-AEA8205EA343}"/>
              </a:ext>
            </a:extLst>
          </p:cNvPr>
          <p:cNvSpPr/>
          <p:nvPr/>
        </p:nvSpPr>
        <p:spPr>
          <a:xfrm>
            <a:off x="6297637" y="3123834"/>
            <a:ext cx="3545377" cy="3482068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9888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358A-C1E8-30E9-366A-950266C2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605277"/>
            <a:ext cx="6477000" cy="6252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4641" y="568961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Marijuana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39561-8D66-C5E5-F796-0CFF7D2E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548" y="628325"/>
            <a:ext cx="6110012" cy="61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06943"/>
            <a:ext cx="4095750" cy="4825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106942"/>
            <a:ext cx="4031092" cy="4825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3150" y="5132295"/>
            <a:ext cx="4095749" cy="914400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6187440" y="1889760"/>
            <a:ext cx="3947160" cy="1148079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18664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92" y="626614"/>
            <a:ext cx="3829050" cy="5985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81" y="2598045"/>
            <a:ext cx="3818765" cy="26026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0053" y="599440"/>
            <a:ext cx="3869788" cy="2346572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1869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5630-7910-8DF6-057F-0E3E01A8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69" y="3095933"/>
            <a:ext cx="11277600" cy="67861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Is addiction a brain disease?</a:t>
            </a:r>
          </a:p>
        </p:txBody>
      </p:sp>
      <p:pic>
        <p:nvPicPr>
          <p:cNvPr id="5" name="Picture 4" descr="A person sitting in a corner&#10;&#10;Description automatically generated">
            <a:extLst>
              <a:ext uri="{FF2B5EF4-FFF2-40B4-BE49-F238E27FC236}">
                <a16:creationId xmlns:a16="http://schemas.microsoft.com/office/drawing/2014/main" id="{12790AB4-55AE-DE4E-DF51-1E737EAD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740" y="3988690"/>
            <a:ext cx="2717260" cy="2869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1744-343A-2513-4901-35C34FBC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4" y="119269"/>
            <a:ext cx="2486648" cy="2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8D75-78F5-9E8F-6E55-2FCF2537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368" y="605984"/>
            <a:ext cx="9334440" cy="923331"/>
          </a:xfrm>
        </p:spPr>
        <p:txBody>
          <a:bodyPr/>
          <a:lstStyle/>
          <a:p>
            <a:r>
              <a:rPr lang="en-US" b="1" dirty="0"/>
              <a:t>Drugs inarguably alter the brain.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558E82-3CDF-6B62-49AB-3CB13DB52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4" b="928"/>
          <a:stretch/>
        </p:blipFill>
        <p:spPr bwMode="auto">
          <a:xfrm>
            <a:off x="1680883" y="1771075"/>
            <a:ext cx="4290508" cy="45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An image of a non-drug user brain beside a drug-user brain">
            <a:extLst>
              <a:ext uri="{FF2B5EF4-FFF2-40B4-BE49-F238E27FC236}">
                <a16:creationId xmlns:a16="http://schemas.microsoft.com/office/drawing/2014/main" id="{E29147E9-CDD9-5C09-7600-8AADF289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99" y="3929204"/>
            <a:ext cx="4881327" cy="292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12445-91E4-7812-66B1-AD0F4CB15FC6}"/>
              </a:ext>
            </a:extLst>
          </p:cNvPr>
          <p:cNvSpPr txBox="1"/>
          <p:nvPr/>
        </p:nvSpPr>
        <p:spPr>
          <a:xfrm>
            <a:off x="6096000" y="3282873"/>
            <a:ext cx="579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 if it is NOT a brain “disease”, the brain and drug-related neurochemistry is clearly involved in many ways…</a:t>
            </a:r>
          </a:p>
        </p:txBody>
      </p:sp>
      <p:pic>
        <p:nvPicPr>
          <p:cNvPr id="6" name="Picture 2" descr="Diagram of a mouse infusion pump&#10;&#10;Description automatically generated">
            <a:extLst>
              <a:ext uri="{FF2B5EF4-FFF2-40B4-BE49-F238E27FC236}">
                <a16:creationId xmlns:a16="http://schemas.microsoft.com/office/drawing/2014/main" id="{844B6041-3804-9578-DB86-36A3019F9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41470" r="13937" b="6860"/>
          <a:stretch/>
        </p:blipFill>
        <p:spPr bwMode="auto">
          <a:xfrm>
            <a:off x="6096000" y="4802738"/>
            <a:ext cx="3690744" cy="20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1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1C92-BBBD-6631-72AD-0267EE1F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: neuroanatomy</a:t>
            </a:r>
          </a:p>
        </p:txBody>
      </p:sp>
      <p:pic>
        <p:nvPicPr>
          <p:cNvPr id="5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4634A22A-EEC6-1077-38EB-517A0E08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9" y="2181225"/>
            <a:ext cx="6543842" cy="36782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3A03-F97D-C1DB-5FD0-2AC7EE9BFC55}"/>
              </a:ext>
            </a:extLst>
          </p:cNvPr>
          <p:cNvSpPr/>
          <p:nvPr/>
        </p:nvSpPr>
        <p:spPr>
          <a:xfrm>
            <a:off x="7820810" y="5411097"/>
            <a:ext cx="2194560" cy="108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0B048-88A1-1C74-204C-33446F24704A}"/>
              </a:ext>
            </a:extLst>
          </p:cNvPr>
          <p:cNvSpPr txBox="1"/>
          <p:nvPr/>
        </p:nvSpPr>
        <p:spPr>
          <a:xfrm>
            <a:off x="5632487" y="1907192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DBD4-623C-AEC6-274D-032172256B6A}"/>
              </a:ext>
            </a:extLst>
          </p:cNvPr>
          <p:cNvSpPr/>
          <p:nvPr/>
        </p:nvSpPr>
        <p:spPr>
          <a:xfrm>
            <a:off x="2753249" y="1989574"/>
            <a:ext cx="2331217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2365-3191-1E23-8BC5-4094376F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anatomical Lobes of the human brain</a:t>
            </a:r>
          </a:p>
        </p:txBody>
      </p:sp>
      <p:pic>
        <p:nvPicPr>
          <p:cNvPr id="5" name="Content Placeholder 4" descr="A diagram of a human brain&#10;&#10;Description automatically generated">
            <a:extLst>
              <a:ext uri="{FF2B5EF4-FFF2-40B4-BE49-F238E27FC236}">
                <a16:creationId xmlns:a16="http://schemas.microsoft.com/office/drawing/2014/main" id="{A9AD7BAA-17FE-4EEE-CA0C-ED604EC5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37350" y="2048878"/>
            <a:ext cx="6517299" cy="4195512"/>
          </a:xfrm>
        </p:spPr>
      </p:pic>
    </p:spTree>
    <p:extLst>
      <p:ext uri="{BB962C8B-B14F-4D97-AF65-F5344CB8AC3E}">
        <p14:creationId xmlns:p14="http://schemas.microsoft.com/office/powerpoint/2010/main" val="2391869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My Documents\anatomical direction.tif">
            <a:extLst>
              <a:ext uri="{FF2B5EF4-FFF2-40B4-BE49-F238E27FC236}">
                <a16:creationId xmlns:a16="http://schemas.microsoft.com/office/drawing/2014/main" id="{C9896CB5-A54B-D8D3-2C34-4F04EDC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228600"/>
            <a:ext cx="8749030" cy="599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3">
            <a:extLst>
              <a:ext uri="{FF2B5EF4-FFF2-40B4-BE49-F238E27FC236}">
                <a16:creationId xmlns:a16="http://schemas.microsoft.com/office/drawing/2014/main" id="{F28B7B11-B946-86C7-C481-3EDF8904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810" y="2228851"/>
            <a:ext cx="106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dirty="0"/>
              <a:t>rostral</a:t>
            </a:r>
          </a:p>
        </p:txBody>
      </p:sp>
      <p:sp>
        <p:nvSpPr>
          <p:cNvPr id="5125" name="TextBox 4">
            <a:extLst>
              <a:ext uri="{FF2B5EF4-FFF2-40B4-BE49-F238E27FC236}">
                <a16:creationId xmlns:a16="http://schemas.microsoft.com/office/drawing/2014/main" id="{9143ECC1-6282-3F11-A003-F2B6144A9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7061" y="2186941"/>
            <a:ext cx="1057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dirty="0"/>
              <a:t>caudal</a:t>
            </a: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23A08097-8D11-602E-A520-BA34BD5B7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7765" y="5577475"/>
            <a:ext cx="376809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Anatomical terms of direction</a:t>
            </a:r>
            <a:b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b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endParaRPr lang="en-US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My Documents\planes of section.tif">
            <a:extLst>
              <a:ext uri="{FF2B5EF4-FFF2-40B4-BE49-F238E27FC236}">
                <a16:creationId xmlns:a16="http://schemas.microsoft.com/office/drawing/2014/main" id="{3560780E-8429-C236-0020-80D92365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41" y="163831"/>
            <a:ext cx="6480809" cy="66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3">
            <a:extLst>
              <a:ext uri="{FF2B5EF4-FFF2-40B4-BE49-F238E27FC236}">
                <a16:creationId xmlns:a16="http://schemas.microsoft.com/office/drawing/2014/main" id="{8C8B6521-3B85-C1A5-BB88-B61AB867F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8899" y="3557600"/>
            <a:ext cx="404877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Common planes of brain sections:</a:t>
            </a:r>
            <a:b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A) horizontal </a:t>
            </a:r>
            <a:b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B) coronal</a:t>
            </a:r>
            <a:b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C) sagittal</a:t>
            </a:r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88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8EDBD-8179-434A-BBE0-01436CA8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530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human Brain: Major Structures/Regions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B2F53CF7-76D1-45A7-B720-50A9253E36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24" b="-1588"/>
          <a:stretch/>
        </p:blipFill>
        <p:spPr>
          <a:xfrm>
            <a:off x="2108500" y="1560081"/>
            <a:ext cx="7692372" cy="505651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FD80-D21D-077B-137E-8C5226E6F3BF}"/>
              </a:ext>
            </a:extLst>
          </p:cNvPr>
          <p:cNvSpPr txBox="1"/>
          <p:nvPr/>
        </p:nvSpPr>
        <p:spPr>
          <a:xfrm>
            <a:off x="10168667" y="6434648"/>
            <a:ext cx="156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4.4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CA09B-85C7-C87F-EC6B-2E905C182000}"/>
              </a:ext>
            </a:extLst>
          </p:cNvPr>
          <p:cNvSpPr txBox="1"/>
          <p:nvPr/>
        </p:nvSpPr>
        <p:spPr>
          <a:xfrm>
            <a:off x="8979316" y="1624336"/>
            <a:ext cx="1114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(Cortex)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E5A15-78E5-3E45-1CDC-36989AAEB27F}"/>
              </a:ext>
            </a:extLst>
          </p:cNvPr>
          <p:cNvSpPr txBox="1"/>
          <p:nvPr/>
        </p:nvSpPr>
        <p:spPr>
          <a:xfrm>
            <a:off x="1894001" y="1881691"/>
            <a:ext cx="205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(Prefrontal Cortex)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3187A-BCA8-0C3A-73FD-77843AFED993}"/>
              </a:ext>
            </a:extLst>
          </p:cNvPr>
          <p:cNvSpPr txBox="1"/>
          <p:nvPr/>
        </p:nvSpPr>
        <p:spPr>
          <a:xfrm>
            <a:off x="8608880" y="2421741"/>
            <a:ext cx="11833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Thalamus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193C8C-B9EA-A729-9161-D7FD601FE6CB}"/>
              </a:ext>
            </a:extLst>
          </p:cNvPr>
          <p:cNvCxnSpPr>
            <a:cxnSpLocks/>
          </p:cNvCxnSpPr>
          <p:nvPr/>
        </p:nvCxnSpPr>
        <p:spPr>
          <a:xfrm flipV="1">
            <a:off x="5959736" y="1573978"/>
            <a:ext cx="656217" cy="13016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9EE89-9D3B-01FA-52F5-8DD121A3A976}"/>
              </a:ext>
            </a:extLst>
          </p:cNvPr>
          <p:cNvSpPr txBox="1"/>
          <p:nvPr/>
        </p:nvSpPr>
        <p:spPr>
          <a:xfrm>
            <a:off x="6450225" y="1301875"/>
            <a:ext cx="1865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Corpus Callosum</a:t>
            </a:r>
            <a:endParaRPr lang="en-US" sz="16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677E0C-EF6E-2008-0E09-BC8826790E11}"/>
              </a:ext>
            </a:extLst>
          </p:cNvPr>
          <p:cNvCxnSpPr>
            <a:cxnSpLocks/>
          </p:cNvCxnSpPr>
          <p:nvPr/>
        </p:nvCxnSpPr>
        <p:spPr>
          <a:xfrm flipV="1">
            <a:off x="6581670" y="3081704"/>
            <a:ext cx="2431701" cy="3114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A6367E-3D60-090E-ACC8-1C25A1FA2913}"/>
              </a:ext>
            </a:extLst>
          </p:cNvPr>
          <p:cNvSpPr txBox="1"/>
          <p:nvPr/>
        </p:nvSpPr>
        <p:spPr>
          <a:xfrm>
            <a:off x="8983227" y="2890785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Pineal Gland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09F3CB-5E5C-F854-6327-4C0677886203}"/>
              </a:ext>
            </a:extLst>
          </p:cNvPr>
          <p:cNvSpPr/>
          <p:nvPr/>
        </p:nvSpPr>
        <p:spPr>
          <a:xfrm>
            <a:off x="2108500" y="4352978"/>
            <a:ext cx="1786428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9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1C92-BBBD-6631-72AD-0267EE1F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neuroanatomy</a:t>
            </a:r>
          </a:p>
        </p:txBody>
      </p:sp>
      <p:pic>
        <p:nvPicPr>
          <p:cNvPr id="5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4634A22A-EEC6-1077-38EB-517A0E08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9" y="2395542"/>
            <a:ext cx="6543842" cy="36782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3A03-F97D-C1DB-5FD0-2AC7EE9BFC55}"/>
              </a:ext>
            </a:extLst>
          </p:cNvPr>
          <p:cNvSpPr/>
          <p:nvPr/>
        </p:nvSpPr>
        <p:spPr>
          <a:xfrm>
            <a:off x="7820810" y="5625414"/>
            <a:ext cx="2194560" cy="108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0B048-88A1-1C74-204C-33446F24704A}"/>
              </a:ext>
            </a:extLst>
          </p:cNvPr>
          <p:cNvSpPr txBox="1"/>
          <p:nvPr/>
        </p:nvSpPr>
        <p:spPr>
          <a:xfrm>
            <a:off x="5884433" y="2129179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DBD4-623C-AEC6-274D-032172256B6A}"/>
              </a:ext>
            </a:extLst>
          </p:cNvPr>
          <p:cNvSpPr/>
          <p:nvPr/>
        </p:nvSpPr>
        <p:spPr>
          <a:xfrm>
            <a:off x="5406013" y="2103407"/>
            <a:ext cx="2331217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AF3E-C8E4-4931-5C2B-864203CE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marijuana a gateway drug?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5ED5-0A74-3F0D-3261-3FA39B8E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97" y="2320346"/>
            <a:ext cx="10760952" cy="3678303"/>
          </a:xfrm>
        </p:spPr>
        <p:txBody>
          <a:bodyPr>
            <a:noAutofit/>
          </a:bodyPr>
          <a:lstStyle/>
          <a:p>
            <a:r>
              <a:rPr lang="en-US" sz="2000" dirty="0"/>
              <a:t>There </a:t>
            </a:r>
            <a:r>
              <a:rPr lang="en-US" sz="2000" i="1" dirty="0"/>
              <a:t>is</a:t>
            </a:r>
            <a:r>
              <a:rPr lang="en-US" sz="2000" dirty="0"/>
              <a:t> a positive correlation between marijuana use and use of “harder” drugs </a:t>
            </a:r>
          </a:p>
          <a:p>
            <a:pPr marL="0" indent="0">
              <a:buNone/>
            </a:pPr>
            <a:r>
              <a:rPr lang="en-US" sz="2000" dirty="0"/>
              <a:t>	(heroin, cocaine,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7287E8-C129-F446-2202-40FB5B7AC652}"/>
              </a:ext>
            </a:extLst>
          </p:cNvPr>
          <p:cNvSpPr/>
          <p:nvPr/>
        </p:nvSpPr>
        <p:spPr>
          <a:xfrm>
            <a:off x="3657600" y="3275701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Marijuana Use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A8D0B3-97A0-B3F1-BA36-9EFD0158B8AD}"/>
              </a:ext>
            </a:extLst>
          </p:cNvPr>
          <p:cNvSpPr/>
          <p:nvPr/>
        </p:nvSpPr>
        <p:spPr>
          <a:xfrm>
            <a:off x="6717325" y="3275701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Harder Drug Use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F97E11-6B42-ED3A-502B-8B9500BC3E34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334001" y="3961501"/>
            <a:ext cx="138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8EDBD-8179-434A-BBE0-01436CA8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7" y="600869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Brain: critical Nuclei for drugs effects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B2F53CF7-76D1-45A7-B720-50A9253E36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-824" r="20532" b="-1588"/>
          <a:stretch/>
        </p:blipFill>
        <p:spPr>
          <a:xfrm>
            <a:off x="5582905" y="1256520"/>
            <a:ext cx="3980329" cy="5365344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0744E9A-F610-4F7F-67BC-CE202B9FDBD5}"/>
              </a:ext>
            </a:extLst>
          </p:cNvPr>
          <p:cNvSpPr/>
          <p:nvPr/>
        </p:nvSpPr>
        <p:spPr>
          <a:xfrm>
            <a:off x="7442561" y="3391495"/>
            <a:ext cx="271659" cy="286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C6D15E-3B2D-EEF4-A1EF-38933F8BC34C}"/>
              </a:ext>
            </a:extLst>
          </p:cNvPr>
          <p:cNvSpPr/>
          <p:nvPr/>
        </p:nvSpPr>
        <p:spPr>
          <a:xfrm>
            <a:off x="7634445" y="3208282"/>
            <a:ext cx="301214" cy="29045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1605C-7FCE-041A-87BD-EA9BB2965455}"/>
              </a:ext>
            </a:extLst>
          </p:cNvPr>
          <p:cNvSpPr txBox="1"/>
          <p:nvPr/>
        </p:nvSpPr>
        <p:spPr>
          <a:xfrm>
            <a:off x="761038" y="2397261"/>
            <a:ext cx="42714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neuroanatomy, a nucleus (pl. : nuclei) is </a:t>
            </a:r>
            <a:r>
              <a:rPr lang="en-US" b="1" dirty="0"/>
              <a:t>a cluster of neurons, located deep within the cerebral hemispheres and brainstem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neurons within one nucleus usually have roughly similar connections and functions.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7F9B90-A6DE-7E41-0EF9-64B7CF60627F}"/>
              </a:ext>
            </a:extLst>
          </p:cNvPr>
          <p:cNvSpPr/>
          <p:nvPr/>
        </p:nvSpPr>
        <p:spPr>
          <a:xfrm>
            <a:off x="7684073" y="3526974"/>
            <a:ext cx="140677" cy="2914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322162-BE87-5567-E561-94FB19CD7983}"/>
              </a:ext>
            </a:extLst>
          </p:cNvPr>
          <p:cNvSpPr/>
          <p:nvPr/>
        </p:nvSpPr>
        <p:spPr>
          <a:xfrm>
            <a:off x="7734317" y="3828422"/>
            <a:ext cx="119902" cy="291516"/>
          </a:xfrm>
          <a:prstGeom prst="ellipse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8D594-533D-EDAA-E33E-B38EE6113D9B}"/>
              </a:ext>
            </a:extLst>
          </p:cNvPr>
          <p:cNvSpPr/>
          <p:nvPr/>
        </p:nvSpPr>
        <p:spPr>
          <a:xfrm>
            <a:off x="6802589" y="3102795"/>
            <a:ext cx="301214" cy="22151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29DED3-4402-8FB9-EEE5-3C0F336ACC8A}"/>
              </a:ext>
            </a:extLst>
          </p:cNvPr>
          <p:cNvSpPr/>
          <p:nvPr/>
        </p:nvSpPr>
        <p:spPr>
          <a:xfrm>
            <a:off x="6983168" y="2784296"/>
            <a:ext cx="651277" cy="1778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90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8EDBD-8179-434A-BBE0-01436CA8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5903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Brain: Key Nuclei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B2F53CF7-76D1-45A7-B720-50A9253E36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-824" r="20532" b="-1588"/>
          <a:stretch/>
        </p:blipFill>
        <p:spPr>
          <a:xfrm>
            <a:off x="4098663" y="1256519"/>
            <a:ext cx="3980329" cy="53703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FD80-D21D-077B-137E-8C5226E6F3BF}"/>
              </a:ext>
            </a:extLst>
          </p:cNvPr>
          <p:cNvSpPr txBox="1"/>
          <p:nvPr/>
        </p:nvSpPr>
        <p:spPr>
          <a:xfrm>
            <a:off x="10512912" y="6057781"/>
            <a:ext cx="156792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4.4 </a:t>
            </a:r>
            <a:r>
              <a:rPr lang="en-US" sz="1400" dirty="0">
                <a:solidFill>
                  <a:schemeClr val="tx1"/>
                </a:solidFill>
              </a:rPr>
              <a:t>(ignore any black lines without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)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744E9A-F610-4F7F-67BC-CE202B9FDBD5}"/>
              </a:ext>
            </a:extLst>
          </p:cNvPr>
          <p:cNvSpPr/>
          <p:nvPr/>
        </p:nvSpPr>
        <p:spPr>
          <a:xfrm>
            <a:off x="5945793" y="3353917"/>
            <a:ext cx="271659" cy="286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C6D15E-3B2D-EEF4-A1EF-38933F8BC34C}"/>
              </a:ext>
            </a:extLst>
          </p:cNvPr>
          <p:cNvSpPr/>
          <p:nvPr/>
        </p:nvSpPr>
        <p:spPr>
          <a:xfrm>
            <a:off x="6147952" y="3170704"/>
            <a:ext cx="271144" cy="29045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F3DE14-A227-A5D2-857E-BE53C2AB5463}"/>
              </a:ext>
            </a:extLst>
          </p:cNvPr>
          <p:cNvSpPr/>
          <p:nvPr/>
        </p:nvSpPr>
        <p:spPr>
          <a:xfrm>
            <a:off x="5318347" y="3102795"/>
            <a:ext cx="301214" cy="22151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22C96-6D3A-434C-B61A-D3E8D8BB9199}"/>
              </a:ext>
            </a:extLst>
          </p:cNvPr>
          <p:cNvSpPr/>
          <p:nvPr/>
        </p:nvSpPr>
        <p:spPr>
          <a:xfrm>
            <a:off x="5486537" y="2776781"/>
            <a:ext cx="640836" cy="1956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9549A8-7015-A8C8-EA1B-54490BCFADB7}"/>
              </a:ext>
            </a:extLst>
          </p:cNvPr>
          <p:cNvCxnSpPr>
            <a:cxnSpLocks/>
          </p:cNvCxnSpPr>
          <p:nvPr/>
        </p:nvCxnSpPr>
        <p:spPr>
          <a:xfrm>
            <a:off x="3228005" y="3509810"/>
            <a:ext cx="27515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11B53E-C299-B9E2-C485-3856842ED260}"/>
              </a:ext>
            </a:extLst>
          </p:cNvPr>
          <p:cNvCxnSpPr>
            <a:cxnSpLocks/>
          </p:cNvCxnSpPr>
          <p:nvPr/>
        </p:nvCxnSpPr>
        <p:spPr>
          <a:xfrm flipH="1">
            <a:off x="6429365" y="3256275"/>
            <a:ext cx="2696504" cy="235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A21352-0559-D818-4A3A-49C4DD0A3998}"/>
              </a:ext>
            </a:extLst>
          </p:cNvPr>
          <p:cNvCxnSpPr>
            <a:cxnSpLocks/>
          </p:cNvCxnSpPr>
          <p:nvPr/>
        </p:nvCxnSpPr>
        <p:spPr>
          <a:xfrm>
            <a:off x="2957386" y="2072359"/>
            <a:ext cx="2312894" cy="1097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EB274B-B107-ED08-F06C-401C543BE928}"/>
              </a:ext>
            </a:extLst>
          </p:cNvPr>
          <p:cNvCxnSpPr>
            <a:cxnSpLocks/>
          </p:cNvCxnSpPr>
          <p:nvPr/>
        </p:nvCxnSpPr>
        <p:spPr>
          <a:xfrm flipH="1">
            <a:off x="6143946" y="1409252"/>
            <a:ext cx="3430360" cy="136477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C7F9B90-A6DE-7E41-0EF9-64B7CF60627F}"/>
              </a:ext>
            </a:extLst>
          </p:cNvPr>
          <p:cNvSpPr/>
          <p:nvPr/>
        </p:nvSpPr>
        <p:spPr>
          <a:xfrm>
            <a:off x="6210783" y="3513536"/>
            <a:ext cx="140677" cy="2914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D48E2A-1681-CD8A-05C9-9AC78529B47D}"/>
              </a:ext>
            </a:extLst>
          </p:cNvPr>
          <p:cNvCxnSpPr>
            <a:cxnSpLocks/>
          </p:cNvCxnSpPr>
          <p:nvPr/>
        </p:nvCxnSpPr>
        <p:spPr>
          <a:xfrm flipV="1">
            <a:off x="3955551" y="3770616"/>
            <a:ext cx="2188395" cy="43151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0F87EE-D6F6-DE16-C4BC-3B9EEF54FD57}"/>
              </a:ext>
            </a:extLst>
          </p:cNvPr>
          <p:cNvSpPr txBox="1"/>
          <p:nvPr/>
        </p:nvSpPr>
        <p:spPr>
          <a:xfrm>
            <a:off x="1402754" y="3102795"/>
            <a:ext cx="17687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VTA - Ventral Tegmental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D6BD8-81ED-0B06-5A2F-68F7C612AFB9}"/>
              </a:ext>
            </a:extLst>
          </p:cNvPr>
          <p:cNvSpPr txBox="1"/>
          <p:nvPr/>
        </p:nvSpPr>
        <p:spPr>
          <a:xfrm>
            <a:off x="9186242" y="2928844"/>
            <a:ext cx="176873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Substantia Nigra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C32CE6-FC0C-707C-74A3-C095AE3D2689}"/>
              </a:ext>
            </a:extLst>
          </p:cNvPr>
          <p:cNvSpPr txBox="1"/>
          <p:nvPr/>
        </p:nvSpPr>
        <p:spPr>
          <a:xfrm>
            <a:off x="1634267" y="1543731"/>
            <a:ext cx="131332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Nucleus Accumbens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1CC89E-5906-4E34-E561-CB2DF7801870}"/>
              </a:ext>
            </a:extLst>
          </p:cNvPr>
          <p:cNvSpPr txBox="1"/>
          <p:nvPr/>
        </p:nvSpPr>
        <p:spPr>
          <a:xfrm>
            <a:off x="9603891" y="1090118"/>
            <a:ext cx="11183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Striatum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FCCD2-5028-2DB2-D52A-DC897F4D024F}"/>
              </a:ext>
            </a:extLst>
          </p:cNvPr>
          <p:cNvSpPr txBox="1"/>
          <p:nvPr/>
        </p:nvSpPr>
        <p:spPr>
          <a:xfrm>
            <a:off x="2545546" y="4035175"/>
            <a:ext cx="1255891" cy="646331"/>
          </a:xfrm>
          <a:prstGeom prst="rect">
            <a:avLst/>
          </a:prstGeom>
          <a:solidFill>
            <a:srgbClr val="3BC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Locus Coeruleus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207F6-0256-7F63-712A-D607B4F795A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446520" y="3931920"/>
            <a:ext cx="2348495" cy="47477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745E9D-FA0C-1D03-8453-37C5902940B8}"/>
              </a:ext>
            </a:extLst>
          </p:cNvPr>
          <p:cNvSpPr txBox="1"/>
          <p:nvPr/>
        </p:nvSpPr>
        <p:spPr>
          <a:xfrm>
            <a:off x="8795015" y="4222024"/>
            <a:ext cx="1473364" cy="369332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Dorsal Raphe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AC6E22-9B91-CDD6-D8D4-30166D6EDB40}"/>
              </a:ext>
            </a:extLst>
          </p:cNvPr>
          <p:cNvSpPr/>
          <p:nvPr/>
        </p:nvSpPr>
        <p:spPr>
          <a:xfrm>
            <a:off x="6236186" y="3808325"/>
            <a:ext cx="154565" cy="311613"/>
          </a:xfrm>
          <a:prstGeom prst="ellipse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54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3D11-6618-4865-BB0D-CEAB913B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95257"/>
            <a:ext cx="11277600" cy="67861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FYI – your book shows some of these with this Figure 4.3: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An illustration shows the mesolimbic and nigrostriatal dopamine pathways.">
            <a:extLst>
              <a:ext uri="{FF2B5EF4-FFF2-40B4-BE49-F238E27FC236}">
                <a16:creationId xmlns:a16="http://schemas.microsoft.com/office/drawing/2014/main" id="{0D755658-D2BD-4B9B-B812-5A568352A7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" b="-1813"/>
          <a:stretch/>
        </p:blipFill>
        <p:spPr>
          <a:xfrm>
            <a:off x="2702978" y="1348740"/>
            <a:ext cx="6423567" cy="4997989"/>
          </a:xfrm>
        </p:spPr>
      </p:pic>
    </p:spTree>
    <p:extLst>
      <p:ext uri="{BB962C8B-B14F-4D97-AF65-F5344CB8AC3E}">
        <p14:creationId xmlns:p14="http://schemas.microsoft.com/office/powerpoint/2010/main" val="3446024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3F9F-F048-EB9F-B99D-B09ACB0F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579121"/>
            <a:ext cx="11250706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ventricles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8A60C-04BD-9D79-AB6C-505F36484903}"/>
              </a:ext>
            </a:extLst>
          </p:cNvPr>
          <p:cNvSpPr txBox="1"/>
          <p:nvPr/>
        </p:nvSpPr>
        <p:spPr>
          <a:xfrm>
            <a:off x="9022849" y="2380416"/>
            <a:ext cx="262224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Def: a hollow part or </a:t>
            </a:r>
            <a:r>
              <a:rPr lang="en-US" sz="2000" b="1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cavity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 in an organ.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i="1" dirty="0" err="1">
                <a:latin typeface="Roboto" panose="02000000000000000000" pitchFamily="2" charset="0"/>
              </a:rPr>
              <a:t>wrt</a:t>
            </a:r>
            <a:r>
              <a:rPr lang="en-US" dirty="0">
                <a:latin typeface="Roboto" panose="02000000000000000000" pitchFamily="2" charset="0"/>
              </a:rPr>
              <a:t> to the Brain: 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each of the four connected fluid-filled 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cavities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in the center of the brain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8C7173-9BCA-4D18-B91E-94E939F041CA}"/>
              </a:ext>
            </a:extLst>
          </p:cNvPr>
          <p:cNvGrpSpPr/>
          <p:nvPr/>
        </p:nvGrpSpPr>
        <p:grpSpPr>
          <a:xfrm>
            <a:off x="676273" y="1407273"/>
            <a:ext cx="8010527" cy="4993527"/>
            <a:chOff x="676273" y="1407273"/>
            <a:chExt cx="8010527" cy="4993527"/>
          </a:xfrm>
        </p:grpSpPr>
        <p:pic>
          <p:nvPicPr>
            <p:cNvPr id="1026" name="Picture 2" descr="The Ventricles of the Brain - Lateral - Third - Fourth - TeachMeAnatomy">
              <a:extLst>
                <a:ext uri="{FF2B5EF4-FFF2-40B4-BE49-F238E27FC236}">
                  <a16:creationId xmlns:a16="http://schemas.microsoft.com/office/drawing/2014/main" id="{E517C836-6FBA-607E-D5D9-98854CD5D4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6" r="11586" b="5052"/>
            <a:stretch/>
          </p:blipFill>
          <p:spPr bwMode="auto">
            <a:xfrm>
              <a:off x="676273" y="1407273"/>
              <a:ext cx="7786688" cy="487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37ED92-C96A-D5F5-2268-809815EA0005}"/>
                </a:ext>
              </a:extLst>
            </p:cNvPr>
            <p:cNvSpPr/>
            <p:nvPr/>
          </p:nvSpPr>
          <p:spPr>
            <a:xfrm>
              <a:off x="5943600" y="5815013"/>
              <a:ext cx="2519361" cy="585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412DB-F4CF-7DEA-3E7A-BF9FC8959D47}"/>
                </a:ext>
              </a:extLst>
            </p:cNvPr>
            <p:cNvSpPr/>
            <p:nvPr/>
          </p:nvSpPr>
          <p:spPr>
            <a:xfrm>
              <a:off x="6784932" y="4071685"/>
              <a:ext cx="1901868" cy="6786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70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AE7-2808-EB09-1A07-6697CB48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on the human brain and behaviour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985A-8D21-5AD9-499C-CE46BA83D3C8}"/>
              </a:ext>
            </a:extLst>
          </p:cNvPr>
          <p:cNvSpPr txBox="1"/>
          <p:nvPr/>
        </p:nvSpPr>
        <p:spPr>
          <a:xfrm>
            <a:off x="3394416" y="3429000"/>
            <a:ext cx="5636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How do we visualize the human brain and changes in neural activity?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23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B08E-6A08-76CF-1B69-06C9FD39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imaging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C59C-1FD3-A9C7-7C2B-E9789E7CA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224" y="2540451"/>
            <a:ext cx="2299167" cy="236601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Structure</a:t>
            </a:r>
          </a:p>
          <a:p>
            <a:pPr lvl="2"/>
            <a:r>
              <a:rPr lang="en-US" sz="2000" dirty="0"/>
              <a:t>MRI</a:t>
            </a:r>
          </a:p>
          <a:p>
            <a:pPr lvl="2"/>
            <a:r>
              <a:rPr lang="en-US" sz="2000" dirty="0"/>
              <a:t>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091FA-14AD-1B77-CD48-A7D5C67BB271}"/>
              </a:ext>
            </a:extLst>
          </p:cNvPr>
          <p:cNvSpPr txBox="1"/>
          <p:nvPr/>
        </p:nvSpPr>
        <p:spPr>
          <a:xfrm>
            <a:off x="6538704" y="3105968"/>
            <a:ext cx="2551747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2400" b="1" dirty="0"/>
              <a:t>Function</a:t>
            </a:r>
          </a:p>
          <a:p>
            <a:pPr marL="1087200" lvl="2" indent="-306000"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n-US" sz="2000" dirty="0"/>
              <a:t>EEG</a:t>
            </a:r>
          </a:p>
          <a:p>
            <a:pPr marL="1087200" lvl="2" indent="-306000"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n-US" sz="2000" dirty="0"/>
              <a:t>PET</a:t>
            </a:r>
          </a:p>
          <a:p>
            <a:pPr marL="1087200" lvl="2" indent="-306000">
              <a:spcBef>
                <a:spcPct val="20000"/>
              </a:spcBef>
              <a:spcAft>
                <a:spcPts val="600"/>
              </a:spcAft>
              <a:buClr>
                <a:srgbClr val="8CB64A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n-US" sz="2000" dirty="0"/>
              <a:t>fMRI</a:t>
            </a:r>
          </a:p>
        </p:txBody>
      </p:sp>
    </p:spTree>
    <p:extLst>
      <p:ext uri="{BB962C8B-B14F-4D97-AF65-F5344CB8AC3E}">
        <p14:creationId xmlns:p14="http://schemas.microsoft.com/office/powerpoint/2010/main" val="3810964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28EE49-780E-4535-B28B-806C4185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6773"/>
            <a:ext cx="11277600" cy="67861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Brain Imaging Techniques: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CT (computerized tomography)/CAT Scan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18C715-F3EE-429C-9649-DA30C25636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916" y="1417045"/>
            <a:ext cx="6491235" cy="4581821"/>
          </a:xfrm>
        </p:spPr>
        <p:txBody>
          <a:bodyPr>
            <a:noAutofit/>
          </a:bodyPr>
          <a:lstStyle/>
          <a:p>
            <a:r>
              <a:rPr lang="en-US" dirty="0"/>
              <a:t>Technique that takes X-ray photos of the brain</a:t>
            </a:r>
          </a:p>
          <a:p>
            <a:endParaRPr lang="en-US" dirty="0"/>
          </a:p>
          <a:p>
            <a:r>
              <a:rPr lang="en-US" dirty="0"/>
              <a:t>Benefits.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Used primarily to assess brain damage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Fast and cheap</a:t>
            </a:r>
          </a:p>
          <a:p>
            <a:endParaRPr lang="en-US" dirty="0"/>
          </a:p>
          <a:p>
            <a:r>
              <a:rPr lang="en-US" dirty="0"/>
              <a:t>Limitation.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Uses radiation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no information about brain functioning.</a:t>
            </a:r>
          </a:p>
        </p:txBody>
      </p:sp>
      <p:pic>
        <p:nvPicPr>
          <p:cNvPr id="13" name="Picture Placeholder 12" descr="A person in a blue shirt lying on a ct scan machine&#10;&#10;Description automatically generated">
            <a:extLst>
              <a:ext uri="{FF2B5EF4-FFF2-40B4-BE49-F238E27FC236}">
                <a16:creationId xmlns:a16="http://schemas.microsoft.com/office/drawing/2014/main" id="{08F0EDD1-A6AC-AD2E-DAE2-FD2DE2BD42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" b="3954"/>
          <a:stretch>
            <a:fillRect/>
          </a:stretch>
        </p:blipFill>
        <p:spPr>
          <a:xfrm>
            <a:off x="7315200" y="1481877"/>
            <a:ext cx="4419600" cy="2703512"/>
          </a:xfrm>
        </p:spPr>
      </p:pic>
      <p:pic>
        <p:nvPicPr>
          <p:cNvPr id="16" name="Picture 15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E7477E4-6ABC-002F-EBEE-C4800640F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4" y="4380411"/>
            <a:ext cx="3183255" cy="22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87"/>
    </mc:Choice>
    <mc:Fallback xmlns="">
      <p:transition spd="slow" advTm="122287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28EE49-780E-4535-B28B-806C4185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6773"/>
            <a:ext cx="11277600" cy="67861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Brain Imaging Techniques: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Magnetic</a:t>
            </a:r>
            <a:r>
              <a:rPr lang="en-US" dirty="0">
                <a:solidFill>
                  <a:schemeClr val="tx1"/>
                </a:solidFill>
              </a:rPr>
              <a:t> Resonance Imaging, or MRI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18C715-F3EE-429C-9649-DA30C25636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916" y="1417045"/>
            <a:ext cx="6491235" cy="4581821"/>
          </a:xfrm>
        </p:spPr>
        <p:txBody>
          <a:bodyPr>
            <a:noAutofit/>
          </a:bodyPr>
          <a:lstStyle/>
          <a:p>
            <a:r>
              <a:rPr lang="en-US" dirty="0"/>
              <a:t>Technique that uses powerful magnets to determine the amount of hydrogen atoms at different locations in the body.</a:t>
            </a:r>
          </a:p>
          <a:p>
            <a:endParaRPr lang="en-US" dirty="0"/>
          </a:p>
          <a:p>
            <a:r>
              <a:rPr lang="en-US" dirty="0"/>
              <a:t>Benefits.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a high-resolution image of  the brain’s anatomy.</a:t>
            </a:r>
          </a:p>
          <a:p>
            <a:pPr marL="936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Could detect cysts, tumors, bleeding, inflammation/infection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Is noninvasive, superior image to CT scan.</a:t>
            </a:r>
          </a:p>
          <a:p>
            <a:endParaRPr lang="en-US" dirty="0"/>
          </a:p>
          <a:p>
            <a:r>
              <a:rPr lang="en-US" dirty="0"/>
              <a:t>Limitation.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no information about brain functioning.</a:t>
            </a:r>
          </a:p>
        </p:txBody>
      </p:sp>
      <p:pic>
        <p:nvPicPr>
          <p:cNvPr id="23" name="Picture Placeholder 22" descr="An image shows the magnetic resonance imaging of brain.  ">
            <a:extLst>
              <a:ext uri="{FF2B5EF4-FFF2-40B4-BE49-F238E27FC236}">
                <a16:creationId xmlns:a16="http://schemas.microsoft.com/office/drawing/2014/main" id="{428C0FB4-C603-4E32-85F3-9862A13AF8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1" b="19231"/>
          <a:stretch/>
        </p:blipFill>
        <p:spPr>
          <a:xfrm>
            <a:off x="7352778" y="1306513"/>
            <a:ext cx="4419600" cy="2703512"/>
          </a:xfrm>
        </p:spPr>
      </p:pic>
      <p:pic>
        <p:nvPicPr>
          <p:cNvPr id="3" name="Picture 2" descr="A person lying in a ct scan machine&#10;&#10;Description automatically generated">
            <a:extLst>
              <a:ext uri="{FF2B5EF4-FFF2-40B4-BE49-F238E27FC236}">
                <a16:creationId xmlns:a16="http://schemas.microsoft.com/office/drawing/2014/main" id="{09D35B1A-2031-FAC6-1BC6-A98BC26C3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12" y="466058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87"/>
    </mc:Choice>
    <mc:Fallback xmlns="">
      <p:transition spd="slow" advTm="122287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28EE49-780E-4535-B28B-806C4185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16773"/>
            <a:ext cx="11220450" cy="67861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EEG (</a:t>
            </a:r>
            <a:r>
              <a:rPr lang="fr-FR" dirty="0" err="1">
                <a:solidFill>
                  <a:schemeClr val="tx1"/>
                </a:solidFill>
              </a:rPr>
              <a:t>Electroencephalogram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18C715-F3EE-429C-9649-DA30C25636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917" y="1554205"/>
            <a:ext cx="4203853" cy="4581821"/>
          </a:xfrm>
        </p:spPr>
        <p:txBody>
          <a:bodyPr>
            <a:noAutofit/>
          </a:bodyPr>
          <a:lstStyle/>
          <a:p>
            <a:r>
              <a:rPr lang="en-US" dirty="0"/>
              <a:t>Uses electrodes to record electrical activity “brainwaves” within the brain.</a:t>
            </a:r>
          </a:p>
          <a:p>
            <a:r>
              <a:rPr lang="en-US" dirty="0"/>
              <a:t>Can confirm or rule out behavioral changes due to sleep disorders, seizures/epilepsy, head injury, encephalitis, stroke,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D44CC-6F44-BF80-80D2-0CA28856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32" y="982821"/>
            <a:ext cx="6364776" cy="3657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F5993-4BBF-4073-BB60-C9848D6DB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8" t="32667" r="67281" b="51333"/>
          <a:stretch/>
        </p:blipFill>
        <p:spPr>
          <a:xfrm>
            <a:off x="6275069" y="4857750"/>
            <a:ext cx="5744289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87"/>
    </mc:Choice>
    <mc:Fallback xmlns="">
      <p:transition spd="slow" advTm="122287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D7F4-999E-4A43-8E22-DBFA3FA5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6" y="595258"/>
            <a:ext cx="11277600" cy="67861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Brain Imaging Techniques: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Positron Emission Tomography, or PET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CDB5-B6AF-4577-9F17-B2035E888A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1568" y="1557973"/>
            <a:ext cx="5994972" cy="4414064"/>
          </a:xfrm>
        </p:spPr>
        <p:txBody>
          <a:bodyPr>
            <a:noAutofit/>
          </a:bodyPr>
          <a:lstStyle/>
          <a:p>
            <a:r>
              <a:rPr lang="en-US" sz="2000" dirty="0"/>
              <a:t>A radioactively labeled chemical is injected into the bloodstream, and a computerized scanning device then maps out the relative amounts of the chemical in various brain regions.</a:t>
            </a:r>
          </a:p>
          <a:p>
            <a:endParaRPr lang="en-US" sz="2000" dirty="0"/>
          </a:p>
          <a:p>
            <a:r>
              <a:rPr lang="en-US" sz="2000" dirty="0"/>
              <a:t>Benefit.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a direct measure of brain activity and an indirect measure of potential toxicity to specific neurons</a:t>
            </a:r>
          </a:p>
          <a:p>
            <a:r>
              <a:rPr lang="en-US" sz="2000" dirty="0"/>
              <a:t>Limitation.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Requires the injections of radioactive chemicals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structural information</a:t>
            </a:r>
          </a:p>
        </p:txBody>
      </p:sp>
      <p:pic>
        <p:nvPicPr>
          <p:cNvPr id="9" name="Picture Placeholder 8" descr="An image shows positron-emission tomography of brain.">
            <a:extLst>
              <a:ext uri="{FF2B5EF4-FFF2-40B4-BE49-F238E27FC236}">
                <a16:creationId xmlns:a16="http://schemas.microsoft.com/office/drawing/2014/main" id="{4B6E643A-BEEA-461E-9BFB-6FF3476B84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r="2059"/>
          <a:stretch>
            <a:fillRect/>
          </a:stretch>
        </p:blipFill>
        <p:spPr>
          <a:xfrm>
            <a:off x="7885584" y="1035918"/>
            <a:ext cx="3314700" cy="27035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CC42BD-8735-63E1-0929-E90036775800}"/>
              </a:ext>
            </a:extLst>
          </p:cNvPr>
          <p:cNvSpPr txBox="1"/>
          <p:nvPr/>
        </p:nvSpPr>
        <p:spPr>
          <a:xfrm>
            <a:off x="8081010" y="3909060"/>
            <a:ext cx="299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Warmer colors = more active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717FB-D3A4-2CAE-953A-B5CB5E4E7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51" y="4365413"/>
            <a:ext cx="4218798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4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203750" cy="1885895"/>
          </a:xfrm>
        </p:spPr>
        <p:txBody>
          <a:bodyPr/>
          <a:lstStyle/>
          <a:p>
            <a:pPr lvl="1"/>
            <a:r>
              <a:rPr lang="en-US" sz="2400" dirty="0"/>
              <a:t>Where did it come from?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correlational </a:t>
            </a:r>
            <a:r>
              <a:rPr lang="en-US" sz="2400" dirty="0"/>
              <a:t>study from the 1970s….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5ED80-E136-F241-0B29-53B1E2A4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3" y="3501019"/>
            <a:ext cx="2760319" cy="902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9EDBC-EFC5-D6ED-CE0D-767701C32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58" r="32914"/>
          <a:stretch/>
        </p:blipFill>
        <p:spPr>
          <a:xfrm>
            <a:off x="5052143" y="3486512"/>
            <a:ext cx="7011610" cy="3505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3CA864-D256-89E1-3CB5-AE3849AF4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" t="14433" r="34313" b="64607"/>
          <a:stretch/>
        </p:blipFill>
        <p:spPr>
          <a:xfrm>
            <a:off x="5219114" y="362367"/>
            <a:ext cx="6775938" cy="30091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DEC4E0-D7C6-C6FC-DCD5-793483722233}"/>
              </a:ext>
            </a:extLst>
          </p:cNvPr>
          <p:cNvSpPr txBox="1">
            <a:spLocks/>
          </p:cNvSpPr>
          <p:nvPr/>
        </p:nvSpPr>
        <p:spPr>
          <a:xfrm>
            <a:off x="729317" y="4600136"/>
            <a:ext cx="4119900" cy="198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Gateway Hypothesis describes a </a:t>
            </a:r>
            <a:r>
              <a:rPr lang="en-US" sz="1900" u="sng" dirty="0"/>
              <a:t>sequence of drug use</a:t>
            </a:r>
            <a:r>
              <a:rPr lang="en-US" sz="1900" dirty="0"/>
              <a:t>:</a:t>
            </a:r>
          </a:p>
          <a:p>
            <a:pPr lvl="1"/>
            <a:r>
              <a:rPr lang="en-US" sz="1900" dirty="0"/>
              <a:t>1) alcohol &amp; tobacco</a:t>
            </a:r>
          </a:p>
          <a:p>
            <a:pPr lvl="1"/>
            <a:r>
              <a:rPr lang="en-US" sz="1900" dirty="0"/>
              <a:t>2) marijuana</a:t>
            </a:r>
          </a:p>
          <a:p>
            <a:pPr lvl="1"/>
            <a:r>
              <a:rPr lang="en-US" sz="1900" dirty="0"/>
              <a:t>3) harder illicit drugs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50460-6081-42C9-813F-AB0377310D2F}"/>
              </a:ext>
            </a:extLst>
          </p:cNvPr>
          <p:cNvSpPr/>
          <p:nvPr/>
        </p:nvSpPr>
        <p:spPr>
          <a:xfrm>
            <a:off x="5219114" y="1603332"/>
            <a:ext cx="6844639" cy="708120"/>
          </a:xfrm>
          <a:prstGeom prst="rect">
            <a:avLst/>
          </a:prstGeom>
          <a:solidFill>
            <a:srgbClr val="1A326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0EE247-BFD6-4470-A6CA-CA44F85E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4"/>
            <a:ext cx="11277600" cy="67861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Brain Imaging Techniques: 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Functional Magnetic Resonance Imaging, or </a:t>
            </a:r>
            <a:r>
              <a:rPr lang="en-US" dirty="0" err="1">
                <a:solidFill>
                  <a:schemeClr val="tx1"/>
                </a:solidFill>
              </a:rPr>
              <a:t>fMR</a:t>
            </a:r>
            <a:r>
              <a:rPr lang="en-IN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3C995-2734-494F-B30D-B2D71F84D1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510" y="1562460"/>
            <a:ext cx="8114044" cy="4971691"/>
          </a:xfrm>
        </p:spPr>
        <p:txBody>
          <a:bodyPr>
            <a:normAutofit/>
          </a:bodyPr>
          <a:lstStyle/>
          <a:p>
            <a:r>
              <a:rPr lang="en-US" sz="2000" dirty="0"/>
              <a:t>Provides real-time information about changes in brain blood flow as an individual performs behavioral or cognitive tasks.</a:t>
            </a:r>
          </a:p>
          <a:p>
            <a:pPr lvl="1"/>
            <a:r>
              <a:rPr lang="en-US" sz="1800" dirty="0"/>
              <a:t>This is in the form of a “BOLD” signal (Blood-Oxygen-Dependent signal)</a:t>
            </a:r>
          </a:p>
          <a:p>
            <a:endParaRPr lang="en-US" sz="2000" dirty="0"/>
          </a:p>
          <a:p>
            <a:r>
              <a:rPr lang="en-US" sz="2000" dirty="0"/>
              <a:t>Benefits.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Gives real-time information about changes in brain blood flow.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Noninvasive, great pictures/resolution.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Functional technique but can still see structure at ‘CT level’</a:t>
            </a:r>
          </a:p>
          <a:p>
            <a:endParaRPr lang="en-US" sz="2000" dirty="0"/>
          </a:p>
          <a:p>
            <a:r>
              <a:rPr lang="en-US" sz="2000" dirty="0"/>
              <a:t>Limitation.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VERY expensive, also noisy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Does not provide any information about the anatomy of the brain.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6A01-B92A-79A0-9E50-3BAEED4D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094" y="2221080"/>
            <a:ext cx="2755631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8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(Explanations of Gateway Sequence)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3" y="3473400"/>
            <a:ext cx="10358438" cy="2385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1) Causal (often neurobiological) explanation</a:t>
            </a:r>
          </a:p>
          <a:p>
            <a:pPr lvl="1"/>
            <a:r>
              <a:rPr lang="en-US" sz="2000" dirty="0"/>
              <a:t>“Marijuana changes the brain in ways that make use of harder drugs more likely.”</a:t>
            </a:r>
          </a:p>
          <a:p>
            <a:pPr lvl="1"/>
            <a:r>
              <a:rPr lang="en-US" sz="2000" dirty="0"/>
              <a:t>But the data we have is purely </a:t>
            </a:r>
            <a:r>
              <a:rPr lang="en-US" sz="2000" u="sng" dirty="0"/>
              <a:t>correlational</a:t>
            </a:r>
            <a:r>
              <a:rPr lang="en-US" sz="2000" dirty="0"/>
              <a:t>.</a:t>
            </a:r>
          </a:p>
          <a:p>
            <a:pPr marL="3240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i="1" dirty="0"/>
              <a:t>	Design an experiment to describe what would have to be done to say that there’s causation?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15465-98A0-808B-404A-92F7DD321818}"/>
              </a:ext>
            </a:extLst>
          </p:cNvPr>
          <p:cNvSpPr txBox="1"/>
          <p:nvPr/>
        </p:nvSpPr>
        <p:spPr>
          <a:xfrm>
            <a:off x="4655959" y="6155844"/>
            <a:ext cx="7536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If interested - some thoughts from your textbook author on the gateway hypothesis: </a:t>
            </a:r>
            <a:r>
              <a:rPr lang="en-US" i="1" dirty="0">
                <a:hlinkClick r:id="rId3"/>
              </a:rPr>
              <a:t>https://www.youtube.com/watch?v=SKiMeiU33jk&amp;t=466s&amp;ab_channel=WIRED</a:t>
            </a:r>
            <a:r>
              <a:rPr lang="en-US" i="1" dirty="0"/>
              <a:t>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B09330-C8BD-29D8-7A75-1FC0590EDB5D}"/>
              </a:ext>
            </a:extLst>
          </p:cNvPr>
          <p:cNvSpPr/>
          <p:nvPr/>
        </p:nvSpPr>
        <p:spPr>
          <a:xfrm>
            <a:off x="3783773" y="2013001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Marijuana Use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1B6108-29E7-1739-5833-9401FF591801}"/>
              </a:ext>
            </a:extLst>
          </p:cNvPr>
          <p:cNvSpPr/>
          <p:nvPr/>
        </p:nvSpPr>
        <p:spPr>
          <a:xfrm>
            <a:off x="7069508" y="2013001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Harder Drug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6095A2-DC45-F9BC-B9FA-0BD517749E2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5460174" y="2698801"/>
            <a:ext cx="16093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ECF59A-7735-41D7-8DF7-B0D8CDB3698B}"/>
              </a:ext>
            </a:extLst>
          </p:cNvPr>
          <p:cNvSpPr txBox="1"/>
          <p:nvPr/>
        </p:nvSpPr>
        <p:spPr>
          <a:xfrm>
            <a:off x="2011682" y="2237136"/>
            <a:ext cx="149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 Explanation</a:t>
            </a:r>
          </a:p>
        </p:txBody>
      </p:sp>
    </p:spTree>
    <p:extLst>
      <p:ext uri="{BB962C8B-B14F-4D97-AF65-F5344CB8AC3E}">
        <p14:creationId xmlns:p14="http://schemas.microsoft.com/office/powerpoint/2010/main" val="2337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827" y="2526253"/>
            <a:ext cx="5286173" cy="398660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Alternative to neurobiological ‘explanation’ of Gateway Sequence</a:t>
            </a:r>
          </a:p>
          <a:p>
            <a:pPr lvl="1"/>
            <a:r>
              <a:rPr lang="en-US" sz="2400" dirty="0"/>
              <a:t>2) A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third factor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/>
              <a:t>causes both early marijuana use and later “hard drug” use</a:t>
            </a:r>
          </a:p>
          <a:p>
            <a:pPr lvl="2"/>
            <a:r>
              <a:rPr lang="en-US" sz="2400" dirty="0"/>
              <a:t>But what is that factor?</a:t>
            </a:r>
          </a:p>
          <a:p>
            <a:pPr lvl="3"/>
            <a:r>
              <a:rPr lang="en-US" sz="2000" dirty="0"/>
              <a:t>Textbook talks about a “general deviance-prone pattern of behavior”</a:t>
            </a:r>
            <a:endParaRPr lang="en-US" sz="1600" dirty="0"/>
          </a:p>
          <a:p>
            <a:pPr marL="1008000" lvl="3" indent="0">
              <a:buNone/>
            </a:pPr>
            <a:endParaRPr lang="en-US" sz="1600" dirty="0"/>
          </a:p>
          <a:p>
            <a:pPr lvl="3"/>
            <a:endParaRPr lang="en-US" sz="16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E077E-BA07-7653-124C-6294A763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Common liability Explanation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409F33-426B-3415-7CA5-7D117687D703}"/>
              </a:ext>
            </a:extLst>
          </p:cNvPr>
          <p:cNvSpPr/>
          <p:nvPr/>
        </p:nvSpPr>
        <p:spPr>
          <a:xfrm>
            <a:off x="6874683" y="4938655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Marijuana Use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E39AB5-9551-1311-A154-7C79E4E3063E}"/>
              </a:ext>
            </a:extLst>
          </p:cNvPr>
          <p:cNvSpPr/>
          <p:nvPr/>
        </p:nvSpPr>
        <p:spPr>
          <a:xfrm>
            <a:off x="9934408" y="4938655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Harder Drug Use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0F66A1-338A-5040-9B98-CEAF3383F7F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8551084" y="5624455"/>
            <a:ext cx="138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B2F4EAA-F6D0-49E8-308C-69044CC40829}"/>
              </a:ext>
            </a:extLst>
          </p:cNvPr>
          <p:cNvSpPr/>
          <p:nvPr/>
        </p:nvSpPr>
        <p:spPr>
          <a:xfrm>
            <a:off x="8398683" y="3147959"/>
            <a:ext cx="1676400" cy="13715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Factor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369076-2653-F58F-8431-C1547E4FFC6B}"/>
              </a:ext>
            </a:extLst>
          </p:cNvPr>
          <p:cNvCxnSpPr>
            <a:cxnSpLocks/>
          </p:cNvCxnSpPr>
          <p:nvPr/>
        </p:nvCxnSpPr>
        <p:spPr>
          <a:xfrm flipH="1">
            <a:off x="8186985" y="4474103"/>
            <a:ext cx="668899" cy="6169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089DF4-74F7-665A-A77C-C73FD2C5A5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541681" y="4462405"/>
            <a:ext cx="638230" cy="6771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F01BEF-71F4-9852-C630-317DC2F53C2A}"/>
              </a:ext>
            </a:extLst>
          </p:cNvPr>
          <p:cNvSpPr txBox="1"/>
          <p:nvPr/>
        </p:nvSpPr>
        <p:spPr>
          <a:xfrm>
            <a:off x="8056504" y="2234928"/>
            <a:ext cx="236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Liability Explanation</a:t>
            </a:r>
          </a:p>
        </p:txBody>
      </p:sp>
    </p:spTree>
    <p:extLst>
      <p:ext uri="{BB962C8B-B14F-4D97-AF65-F5344CB8AC3E}">
        <p14:creationId xmlns:p14="http://schemas.microsoft.com/office/powerpoint/2010/main" val="36329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Dividend">
  <a:themeElements>
    <a:clrScheme name="Custom 7">
      <a:dk1>
        <a:sysClr val="windowText" lastClr="000000"/>
      </a:dk1>
      <a:lt1>
        <a:sysClr val="window" lastClr="FFFFFF"/>
      </a:lt1>
      <a:dk2>
        <a:srgbClr val="3D3D3D"/>
      </a:dk2>
      <a:lt2>
        <a:srgbClr val="000000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Dividend">
  <a:themeElements>
    <a:clrScheme name="Custom 7">
      <a:dk1>
        <a:sysClr val="windowText" lastClr="000000"/>
      </a:dk1>
      <a:lt1>
        <a:sysClr val="window" lastClr="FFFFFF"/>
      </a:lt1>
      <a:dk2>
        <a:srgbClr val="3D3D3D"/>
      </a:dk2>
      <a:lt2>
        <a:srgbClr val="000000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2_Dividend">
  <a:themeElements>
    <a:clrScheme name="Custom 1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366658"/>
      </a:accent1>
      <a:accent2>
        <a:srgbClr val="00B772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3742</Words>
  <Application>Microsoft Macintosh PowerPoint</Application>
  <PresentationFormat>Widescreen</PresentationFormat>
  <Paragraphs>522</Paragraphs>
  <Slides>70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Arial</vt:lpstr>
      <vt:lpstr>ArialMT</vt:lpstr>
      <vt:lpstr>Calibri</vt:lpstr>
      <vt:lpstr>Cambria</vt:lpstr>
      <vt:lpstr>Comic Sans MS</vt:lpstr>
      <vt:lpstr>Gill Sans MT</vt:lpstr>
      <vt:lpstr>Google Sans</vt:lpstr>
      <vt:lpstr>Helvetica</vt:lpstr>
      <vt:lpstr>Roboto</vt:lpstr>
      <vt:lpstr>Times</vt:lpstr>
      <vt:lpstr>Wingdings</vt:lpstr>
      <vt:lpstr>Wingdings 2</vt:lpstr>
      <vt:lpstr>Dividend</vt:lpstr>
      <vt:lpstr>1_Dividend</vt:lpstr>
      <vt:lpstr>2_Dividend</vt:lpstr>
      <vt:lpstr>Use to abuse: substance use disorders (SUDs)  and the brain</vt:lpstr>
      <vt:lpstr>Key Concepts</vt:lpstr>
      <vt:lpstr>PowerPoint Presentation</vt:lpstr>
      <vt:lpstr>Drug Use to abuse</vt:lpstr>
      <vt:lpstr>PowerPoint Presentation</vt:lpstr>
      <vt:lpstr>Is marijuana a gateway drug?</vt:lpstr>
      <vt:lpstr>Gateway Hypothesis</vt:lpstr>
      <vt:lpstr>Why? (Explanations of Gateway Sequence)</vt:lpstr>
      <vt:lpstr>Common liability Explanation</vt:lpstr>
      <vt:lpstr>Addiction</vt:lpstr>
      <vt:lpstr>Misuse - Two Categories of Problems</vt:lpstr>
      <vt:lpstr>Addiction</vt:lpstr>
      <vt:lpstr>Substance use disorder – </vt:lpstr>
      <vt:lpstr>DSM-5 – substance use disorder</vt:lpstr>
      <vt:lpstr>PowerPoint Presentation</vt:lpstr>
      <vt:lpstr>PowerPoint Presentation</vt:lpstr>
      <vt:lpstr>DSM-5 1</vt:lpstr>
      <vt:lpstr>PowerPoint Presentation</vt:lpstr>
      <vt:lpstr>1) Tolerance</vt:lpstr>
      <vt:lpstr>2) Physical Dependence</vt:lpstr>
      <vt:lpstr>What explains tolerance and withdrawal?</vt:lpstr>
      <vt:lpstr>PowerPoint Presentation</vt:lpstr>
      <vt:lpstr>PowerPoint Presentation</vt:lpstr>
      <vt:lpstr>What about drugs with no clear withdrawal symptoms? Changing Views of Addiction</vt:lpstr>
      <vt:lpstr>3) Psychological (behavioural) Dependence</vt:lpstr>
      <vt:lpstr>PowerPoint Presentation</vt:lpstr>
      <vt:lpstr>PowerPoint Presentation</vt:lpstr>
      <vt:lpstr>PowerPoint Presentation</vt:lpstr>
      <vt:lpstr>Is there an ‘Addictive’ Personality?</vt:lpstr>
      <vt:lpstr>What are the most addictive drugs?            </vt:lpstr>
      <vt:lpstr>Is Addiction Caused by the Substance?</vt:lpstr>
      <vt:lpstr>PowerPoint Presentation</vt:lpstr>
      <vt:lpstr>PowerPoint Presentation</vt:lpstr>
      <vt:lpstr>Comorbidity and substance use</vt:lpstr>
      <vt:lpstr>Comorbidity and substance use (multiple SUDs)</vt:lpstr>
      <vt:lpstr>Comorbidity and substance use (Depression)</vt:lpstr>
      <vt:lpstr>Comorbidity and substance use (Anxiety disorders)</vt:lpstr>
      <vt:lpstr>PowerPoint Presentation</vt:lpstr>
      <vt:lpstr>Is addiction a brain disease?</vt:lpstr>
      <vt:lpstr>Theories (explanations) of Addiction</vt:lpstr>
      <vt:lpstr>Is Addiction a Brain Disease?</vt:lpstr>
      <vt:lpstr>PowerPoint Presentation</vt:lpstr>
      <vt:lpstr>Volkow’s theory – addiction as brain disease</vt:lpstr>
      <vt:lpstr>Hart’s view - addiction is not a brain disease</vt:lpstr>
      <vt:lpstr>alternative to Brain Disease : Choice</vt:lpstr>
      <vt:lpstr>Choice/biopsychosocial paradigm</vt:lpstr>
      <vt:lpstr>Evidence for: Choice/biopsychosocial paradigm</vt:lpstr>
      <vt:lpstr>PowerPoint Presentation</vt:lpstr>
      <vt:lpstr>PowerPoint Presentation</vt:lpstr>
      <vt:lpstr>PowerPoint Presentation</vt:lpstr>
      <vt:lpstr>PowerPoint Presentation</vt:lpstr>
      <vt:lpstr>Is addiction a brain disease?</vt:lpstr>
      <vt:lpstr>Drugs inarguably alter the brain.</vt:lpstr>
      <vt:lpstr>Outline : neuroanatomy</vt:lpstr>
      <vt:lpstr>anatomical Lobes of the human brain</vt:lpstr>
      <vt:lpstr>Anatomical terms of direction  </vt:lpstr>
      <vt:lpstr>Common planes of brain sections: A) horizontal  B) coronal C) sagittal</vt:lpstr>
      <vt:lpstr>the human Brain: Major Structures/Regions</vt:lpstr>
      <vt:lpstr>neuroanatomy</vt:lpstr>
      <vt:lpstr>the Brain: critical Nuclei for drugs effects</vt:lpstr>
      <vt:lpstr>the Brain: Key Nuclei</vt:lpstr>
      <vt:lpstr>FYI – your book shows some of these with this Figure 4.3: </vt:lpstr>
      <vt:lpstr>ventricles</vt:lpstr>
      <vt:lpstr>Research on the human brain and behaviour</vt:lpstr>
      <vt:lpstr>Brain imaging tools</vt:lpstr>
      <vt:lpstr>Brain Imaging Techniques:  CT (computerized tomography)/CAT Scan</vt:lpstr>
      <vt:lpstr>Brain Imaging Techniques:  Magnetic Resonance Imaging, or MRI</vt:lpstr>
      <vt:lpstr>EEG (Electroencephalogram)</vt:lpstr>
      <vt:lpstr>Brain Imaging Techniques:  Positron Emission Tomography, or PET</vt:lpstr>
      <vt:lpstr>Brain Imaging Techniques:  Functional Magnetic Resonance Imaging, or fMRI</vt:lpstr>
    </vt:vector>
  </TitlesOfParts>
  <Company>National Institute on Alcohol Abuse and Alcoholism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 on  drugs and behavior</dc:title>
  <dc:creator>Rudzinskas, Sarah (NIH/NIMH) [E]</dc:creator>
  <cp:lastModifiedBy>Rudzinskas, Sarah (NIH/NIMH) [E]</cp:lastModifiedBy>
  <cp:revision>303</cp:revision>
  <dcterms:created xsi:type="dcterms:W3CDTF">2023-11-09T18:12:57Z</dcterms:created>
  <dcterms:modified xsi:type="dcterms:W3CDTF">2024-01-30T17:49:23Z</dcterms:modified>
</cp:coreProperties>
</file>